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69" r:id="rId3"/>
    <p:sldId id="449" r:id="rId4"/>
    <p:sldId id="285" r:id="rId5"/>
    <p:sldId id="452" r:id="rId6"/>
    <p:sldId id="453" r:id="rId7"/>
    <p:sldId id="454" r:id="rId8"/>
    <p:sldId id="455" r:id="rId9"/>
    <p:sldId id="456" r:id="rId10"/>
  </p:sldIdLst>
  <p:sldSz cx="18288000" cy="10287000"/>
  <p:notesSz cx="6858000" cy="9144000"/>
  <p:embeddedFontLst>
    <p:embeddedFont>
      <p:font typeface="Noto Sans JP" panose="020B0200000000000000" pitchFamily="50" charset="-128"/>
      <p:regular r:id="rId12"/>
      <p:bold r:id="rId13"/>
    </p:embeddedFont>
    <p:embeddedFont>
      <p:font typeface="Noto Sans JP Bold" panose="020B0800000000000000" pitchFamily="34" charset="-128"/>
      <p:regular r:id="rId14"/>
      <p:bold r:id="rId15"/>
    </p:embeddedFont>
    <p:embeddedFont>
      <p:font typeface="游ゴシック" panose="020B0400000000000000" pitchFamily="50" charset="-128"/>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0269F7C-6113-45DC-A704-CE2473166960}">
          <p14:sldIdLst>
            <p14:sldId id="256"/>
            <p14:sldId id="269"/>
            <p14:sldId id="449"/>
            <p14:sldId id="285"/>
            <p14:sldId id="452"/>
            <p14:sldId id="453"/>
            <p14:sldId id="454"/>
            <p14:sldId id="455"/>
            <p14:sldId id="456"/>
          </p14:sldIdLst>
        </p14:section>
      </p14:sectionLst>
    </p:ext>
    <p:ext uri="{EFAFB233-063F-42B5-8137-9DF3F51BA10A}">
      <p15:sldGuideLst xmlns:p15="http://schemas.microsoft.com/office/powerpoint/2012/main">
        <p15:guide id="1" orient="horz" pos="184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004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273" autoAdjust="0"/>
  </p:normalViewPr>
  <p:slideViewPr>
    <p:cSldViewPr>
      <p:cViewPr>
        <p:scale>
          <a:sx n="50" d="100"/>
          <a:sy n="50" d="100"/>
        </p:scale>
        <p:origin x="210" y="354"/>
      </p:cViewPr>
      <p:guideLst>
        <p:guide orient="horz" pos="184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8:33.714"/>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1,'4668'0,"-4661"0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8:40.264"/>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1,'5514'0,"-5507"0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8T14:09:08.367"/>
    </inkml:context>
    <inkml:brush xml:id="br0">
      <inkml:brushProperty name="width" value="0.2" units="cm"/>
      <inkml:brushProperty name="height" value="0.4" units="cm"/>
      <inkml:brushProperty name="color" value="#D6DEE3"/>
      <inkml:brushProperty name="tip" value="rectangle"/>
      <inkml:brushProperty name="rasterOp" value="maskPen"/>
      <inkml:brushProperty name="ignorePressure" value="1"/>
    </inkml:brush>
  </inkml:definitions>
  <inkml:trace contextRef="#ctx0" brushRef="#br0">0 1,'4668'0,"-4661"0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F3667-0A8C-40C9-B2F2-86994A217A49}" type="datetimeFigureOut">
              <a:rPr kumimoji="1" lang="ja-JP" altLang="en-US" smtClean="0"/>
              <a:t>2025/6/29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3FAA4-0FCD-4181-B0AB-7186CFE53F34}" type="slidenum">
              <a:rPr kumimoji="1" lang="ja-JP" altLang="en-US" smtClean="0"/>
              <a:t>‹#›</a:t>
            </a:fld>
            <a:endParaRPr kumimoji="1" lang="ja-JP" altLang="en-US"/>
          </a:p>
        </p:txBody>
      </p:sp>
    </p:spTree>
    <p:extLst>
      <p:ext uri="{BB962C8B-B14F-4D97-AF65-F5344CB8AC3E}">
        <p14:creationId xmlns:p14="http://schemas.microsoft.com/office/powerpoint/2010/main" val="3512360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23FAA4-0FCD-4181-B0AB-7186CFE53F34}" type="slidenum">
              <a:rPr kumimoji="1" lang="ja-JP" altLang="en-US" smtClean="0"/>
              <a:t>3</a:t>
            </a:fld>
            <a:endParaRPr kumimoji="1" lang="ja-JP" altLang="en-US"/>
          </a:p>
        </p:txBody>
      </p:sp>
    </p:spTree>
    <p:extLst>
      <p:ext uri="{BB962C8B-B14F-4D97-AF65-F5344CB8AC3E}">
        <p14:creationId xmlns:p14="http://schemas.microsoft.com/office/powerpoint/2010/main" val="135487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輸送管理委員会：キヤノングループ各社の輸送における適正な輸送管理業務・業者選定の遂行、関連法規の遵守等を支援すべく事務局を設置</a:t>
            </a:r>
          </a:p>
        </p:txBody>
      </p:sp>
      <p:sp>
        <p:nvSpPr>
          <p:cNvPr id="4" name="スライド番号プレースホルダー 3"/>
          <p:cNvSpPr>
            <a:spLocks noGrp="1"/>
          </p:cNvSpPr>
          <p:nvPr>
            <p:ph type="sldNum" sz="quarter" idx="5"/>
          </p:nvPr>
        </p:nvSpPr>
        <p:spPr/>
        <p:txBody>
          <a:bodyPr/>
          <a:lstStyle/>
          <a:p>
            <a:fld id="{9C23FAA4-0FCD-4181-B0AB-7186CFE53F34}" type="slidenum">
              <a:rPr kumimoji="1" lang="ja-JP" altLang="en-US" smtClean="0"/>
              <a:t>4</a:t>
            </a:fld>
            <a:endParaRPr kumimoji="1" lang="ja-JP" altLang="en-US"/>
          </a:p>
        </p:txBody>
      </p:sp>
    </p:spTree>
    <p:extLst>
      <p:ext uri="{BB962C8B-B14F-4D97-AF65-F5344CB8AC3E}">
        <p14:creationId xmlns:p14="http://schemas.microsoft.com/office/powerpoint/2010/main" val="110162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2A83B-8B89-40B4-BA95-178BFBB59732}"/>
              </a:ext>
            </a:extLst>
          </p:cNvPr>
          <p:cNvSpPr>
            <a:spLocks noGrp="1"/>
          </p:cNvSpPr>
          <p:nvPr>
            <p:ph type="title"/>
          </p:nvPr>
        </p:nvSpPr>
        <p:spPr>
          <a:xfrm>
            <a:off x="179005" y="153501"/>
            <a:ext cx="17284961" cy="453495"/>
          </a:xfrm>
          <a:custGeom>
            <a:avLst/>
            <a:gdLst>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11523307 w 11523307"/>
              <a:gd name="connsiteY0" fmla="*/ 648072 h 648072"/>
              <a:gd name="connsiteX1" fmla="*/ 0 w 11523307"/>
              <a:gd name="connsiteY1" fmla="*/ 648066 h 648072"/>
              <a:gd name="connsiteX2" fmla="*/ 0 w 11523307"/>
              <a:gd name="connsiteY2" fmla="*/ 6 h 648072"/>
              <a:gd name="connsiteX0" fmla="*/ 11523307 w 11523307"/>
              <a:gd name="connsiteY0" fmla="*/ 648072 h 648072"/>
              <a:gd name="connsiteX1" fmla="*/ 0 w 11523307"/>
              <a:gd name="connsiteY1" fmla="*/ 648066 h 648072"/>
              <a:gd name="connsiteX2" fmla="*/ 0 w 11523307"/>
              <a:gd name="connsiteY2" fmla="*/ 6 h 648072"/>
              <a:gd name="connsiteX3" fmla="*/ 11523307 w 11523307"/>
              <a:gd name="connsiteY3" fmla="*/ 0 h 648072"/>
              <a:gd name="connsiteX4" fmla="*/ 11523307 w 11523307"/>
              <a:gd name="connsiteY4" fmla="*/ 648072 h 648072"/>
              <a:gd name="connsiteX0" fmla="*/ 0 w 11523307"/>
              <a:gd name="connsiteY0" fmla="*/ 648066 h 648072"/>
              <a:gd name="connsiteX1" fmla="*/ 0 w 11523307"/>
              <a:gd name="connsiteY1" fmla="*/ 6 h 648072"/>
            </a:gdLst>
            <a:ahLst/>
            <a:cxnLst>
              <a:cxn ang="0">
                <a:pos x="connsiteX0" y="connsiteY0"/>
              </a:cxn>
              <a:cxn ang="0">
                <a:pos x="connsiteX1" y="connsiteY1"/>
              </a:cxn>
            </a:cxnLst>
            <a:rect l="l" t="t" r="r" b="b"/>
            <a:pathLst>
              <a:path w="11523307" h="648072" stroke="0" extrusionOk="0">
                <a:moveTo>
                  <a:pt x="11523307" y="648072"/>
                </a:moveTo>
                <a:lnTo>
                  <a:pt x="0" y="648066"/>
                </a:lnTo>
                <a:lnTo>
                  <a:pt x="0" y="6"/>
                </a:lnTo>
                <a:cubicBezTo>
                  <a:pt x="0" y="3"/>
                  <a:pt x="5159160" y="0"/>
                  <a:pt x="11523307" y="0"/>
                </a:cubicBezTo>
                <a:lnTo>
                  <a:pt x="11523307" y="648072"/>
                </a:lnTo>
                <a:close/>
              </a:path>
              <a:path w="11523307" h="648072" fill="none">
                <a:moveTo>
                  <a:pt x="0" y="648066"/>
                </a:moveTo>
                <a:lnTo>
                  <a:pt x="0" y="6"/>
                </a:lnTo>
              </a:path>
            </a:pathLst>
          </a:custGeom>
          <a:ln w="76200">
            <a:solidFill>
              <a:schemeClr val="accent1"/>
            </a:solidFill>
          </a:ln>
        </p:spPr>
        <p:txBody>
          <a:bodyPr lIns="180000" anchor="ctr"/>
          <a:lstStyle>
            <a:lvl1pPr>
              <a:lnSpc>
                <a:spcPct val="120000"/>
              </a:lnSpc>
              <a:spcAft>
                <a:spcPts val="450"/>
              </a:spcAft>
              <a:defRPr sz="2100" b="1">
                <a:solidFill>
                  <a:schemeClr val="accent1"/>
                </a:solidFill>
              </a:defRPr>
            </a:lvl1pPr>
          </a:lstStyle>
          <a:p>
            <a:r>
              <a:rPr kumimoji="1" lang="ja-JP" altLang="en-US" dirty="0"/>
              <a:t>マスター タイトルの書式設定</a:t>
            </a:r>
          </a:p>
        </p:txBody>
      </p:sp>
      <p:sp>
        <p:nvSpPr>
          <p:cNvPr id="3" name="フッター プレースホルダー 2">
            <a:extLst>
              <a:ext uri="{FF2B5EF4-FFF2-40B4-BE49-F238E27FC236}">
                <a16:creationId xmlns:a16="http://schemas.microsoft.com/office/drawing/2014/main" id="{86AB1681-B960-4FC6-A3F8-518356A384EA}"/>
              </a:ext>
            </a:extLst>
          </p:cNvPr>
          <p:cNvSpPr>
            <a:spLocks noGrp="1"/>
          </p:cNvSpPr>
          <p:nvPr>
            <p:ph type="ftr" sz="quarter" idx="10"/>
          </p:nvPr>
        </p:nvSpPr>
        <p:spPr/>
        <p:txBody>
          <a:bodyPr/>
          <a:lstStyle/>
          <a:p>
            <a:r>
              <a:rPr kumimoji="1" lang="en-US" altLang="ja-JP" dirty="0"/>
              <a:t>Copyright.</a:t>
            </a:r>
            <a:endParaRPr kumimoji="1" lang="ja-JP" altLang="en-US" dirty="0"/>
          </a:p>
        </p:txBody>
      </p:sp>
      <p:sp>
        <p:nvSpPr>
          <p:cNvPr id="4" name="スライド番号プレースホルダー 3">
            <a:extLst>
              <a:ext uri="{FF2B5EF4-FFF2-40B4-BE49-F238E27FC236}">
                <a16:creationId xmlns:a16="http://schemas.microsoft.com/office/drawing/2014/main" id="{7142CE22-6E39-412F-9B93-B277FD618204}"/>
              </a:ext>
            </a:extLst>
          </p:cNvPr>
          <p:cNvSpPr>
            <a:spLocks noGrp="1"/>
          </p:cNvSpPr>
          <p:nvPr>
            <p:ph type="sldNum" sz="quarter" idx="11"/>
          </p:nvPr>
        </p:nvSpPr>
        <p:spPr/>
        <p:txBody>
          <a:bodyPr/>
          <a:lstStyle/>
          <a:p>
            <a:fld id="{5A624458-F4DE-4903-8109-826F45244856}" type="slidenum">
              <a:rPr kumimoji="1" lang="ja-JP" altLang="en-US" smtClean="0"/>
              <a:pPr/>
              <a:t>‹#›</a:t>
            </a:fld>
            <a:endParaRPr kumimoji="1" lang="ja-JP" altLang="en-US"/>
          </a:p>
        </p:txBody>
      </p:sp>
    </p:spTree>
    <p:extLst>
      <p:ext uri="{BB962C8B-B14F-4D97-AF65-F5344CB8AC3E}">
        <p14:creationId xmlns:p14="http://schemas.microsoft.com/office/powerpoint/2010/main" val="25790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47261" y="533050"/>
            <a:ext cx="17193479" cy="9220899"/>
            <a:chOff x="0" y="0"/>
            <a:chExt cx="4469349" cy="2396921"/>
          </a:xfrm>
        </p:grpSpPr>
        <p:sp>
          <p:nvSpPr>
            <p:cNvPr id="3" name="Freeform 3"/>
            <p:cNvSpPr/>
            <p:nvPr/>
          </p:nvSpPr>
          <p:spPr>
            <a:xfrm>
              <a:off x="0" y="0"/>
              <a:ext cx="4469349" cy="2396921"/>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sp>
        <p:sp>
          <p:nvSpPr>
            <p:cNvPr id="4" name="TextBox 4"/>
            <p:cNvSpPr txBox="1"/>
            <p:nvPr/>
          </p:nvSpPr>
          <p:spPr>
            <a:xfrm>
              <a:off x="0" y="-114300"/>
              <a:ext cx="4469349" cy="2511221"/>
            </a:xfrm>
            <a:prstGeom prst="rect">
              <a:avLst/>
            </a:prstGeom>
          </p:spPr>
          <p:txBody>
            <a:bodyPr lIns="50800" tIns="50800" rIns="50800" bIns="50800" rtlCol="0" anchor="ctr"/>
            <a:lstStyle/>
            <a:p>
              <a:pPr algn="l">
                <a:lnSpc>
                  <a:spcPts val="8959"/>
                </a:lnSpc>
                <a:spcBef>
                  <a:spcPct val="0"/>
                </a:spcBef>
              </a:pPr>
              <a:endParaRPr/>
            </a:p>
          </p:txBody>
        </p:sp>
      </p:grpSp>
      <p:sp>
        <p:nvSpPr>
          <p:cNvPr id="6" name="Freeform 6"/>
          <p:cNvSpPr/>
          <p:nvPr/>
        </p:nvSpPr>
        <p:spPr>
          <a:xfrm>
            <a:off x="6161926" y="2625246"/>
            <a:ext cx="5964148" cy="1312800"/>
          </a:xfrm>
          <a:custGeom>
            <a:avLst/>
            <a:gdLst/>
            <a:ahLst/>
            <a:cxnLst/>
            <a:rect l="l" t="t" r="r" b="b"/>
            <a:pathLst>
              <a:path w="1570804" h="345758">
                <a:moveTo>
                  <a:pt x="1367604" y="0"/>
                </a:moveTo>
                <a:cubicBezTo>
                  <a:pt x="1479829" y="0"/>
                  <a:pt x="1570804" y="77401"/>
                  <a:pt x="1570804" y="172879"/>
                </a:cubicBezTo>
                <a:cubicBezTo>
                  <a:pt x="1570804" y="268357"/>
                  <a:pt x="1479829" y="345758"/>
                  <a:pt x="1367604" y="345758"/>
                </a:cubicBezTo>
                <a:lnTo>
                  <a:pt x="203200" y="345758"/>
                </a:lnTo>
                <a:cubicBezTo>
                  <a:pt x="90976" y="345758"/>
                  <a:pt x="0" y="268357"/>
                  <a:pt x="0" y="172879"/>
                </a:cubicBezTo>
                <a:cubicBezTo>
                  <a:pt x="0" y="77401"/>
                  <a:pt x="90976" y="0"/>
                  <a:pt x="203200" y="0"/>
                </a:cubicBezTo>
                <a:close/>
              </a:path>
            </a:pathLst>
          </a:custGeom>
          <a:gradFill rotWithShape="1">
            <a:gsLst>
              <a:gs pos="0">
                <a:srgbClr val="5DE0E6">
                  <a:alpha val="100000"/>
                </a:srgbClr>
              </a:gs>
              <a:gs pos="100000">
                <a:srgbClr val="004AAD">
                  <a:alpha val="100000"/>
                </a:srgbClr>
              </a:gs>
            </a:gsLst>
            <a:lin ang="0"/>
          </a:gradFill>
        </p:spPr>
      </p:sp>
      <p:sp>
        <p:nvSpPr>
          <p:cNvPr id="7" name="TextBox 7"/>
          <p:cNvSpPr txBox="1"/>
          <p:nvPr/>
        </p:nvSpPr>
        <p:spPr>
          <a:xfrm>
            <a:off x="6161926" y="2534833"/>
            <a:ext cx="5964148" cy="1493626"/>
          </a:xfrm>
          <a:prstGeom prst="rect">
            <a:avLst/>
          </a:prstGeom>
        </p:spPr>
        <p:txBody>
          <a:bodyPr lIns="50800" tIns="50800" rIns="50800" bIns="50800" rtlCol="0" anchor="ctr"/>
          <a:lstStyle/>
          <a:p>
            <a:pPr algn="ctr">
              <a:lnSpc>
                <a:spcPts val="4480"/>
              </a:lnSpc>
            </a:pPr>
            <a:r>
              <a:rPr lang="en-US" sz="3200" b="1" dirty="0">
                <a:solidFill>
                  <a:srgbClr val="FFFFFF"/>
                </a:solidFill>
                <a:latin typeface="Noto Sans JP Bold"/>
                <a:ea typeface="Noto Sans JP Bold"/>
                <a:cs typeface="Noto Sans JP Bold"/>
                <a:sym typeface="Noto Sans JP Bold"/>
              </a:rPr>
              <a:t>2024.11~2025.6</a:t>
            </a:r>
          </a:p>
        </p:txBody>
      </p:sp>
      <p:sp>
        <p:nvSpPr>
          <p:cNvPr id="8" name="AutoShape 8"/>
          <p:cNvSpPr/>
          <p:nvPr/>
        </p:nvSpPr>
        <p:spPr>
          <a:xfrm flipV="1">
            <a:off x="4074242" y="5848350"/>
            <a:ext cx="10139516" cy="19050"/>
          </a:xfrm>
          <a:prstGeom prst="line">
            <a:avLst/>
          </a:prstGeom>
          <a:ln w="28575" cap="flat">
            <a:solidFill>
              <a:srgbClr val="5CDFE5"/>
            </a:solidFill>
            <a:prstDash val="solid"/>
            <a:headEnd type="none" w="sm" len="sm"/>
            <a:tailEnd type="none" w="sm" len="sm"/>
          </a:ln>
        </p:spPr>
      </p:sp>
      <p:sp>
        <p:nvSpPr>
          <p:cNvPr id="9" name="TextBox 9"/>
          <p:cNvSpPr txBox="1"/>
          <p:nvPr/>
        </p:nvSpPr>
        <p:spPr>
          <a:xfrm>
            <a:off x="1600200" y="4543742"/>
            <a:ext cx="15468600" cy="1078500"/>
          </a:xfrm>
          <a:prstGeom prst="rect">
            <a:avLst/>
          </a:prstGeom>
        </p:spPr>
        <p:txBody>
          <a:bodyPr wrap="square" lIns="0" tIns="0" rIns="0" bIns="0" rtlCol="0" anchor="t">
            <a:spAutoFit/>
          </a:bodyPr>
          <a:lstStyle/>
          <a:p>
            <a:pPr algn="ctr">
              <a:lnSpc>
                <a:spcPts val="8959"/>
              </a:lnSpc>
            </a:pPr>
            <a:r>
              <a:rPr lang="ja-JP" altLang="en-US" sz="6399" b="1" dirty="0">
                <a:solidFill>
                  <a:srgbClr val="545454"/>
                </a:solidFill>
                <a:latin typeface="Noto Sans JP Bold"/>
                <a:ea typeface="Noto Sans JP Bold"/>
                <a:cs typeface="Noto Sans JP Bold"/>
                <a:sym typeface="Noto Sans JP Bold"/>
              </a:rPr>
              <a:t>業務成果報告</a:t>
            </a:r>
            <a:endParaRPr lang="en-US" sz="6399" b="1" dirty="0">
              <a:solidFill>
                <a:srgbClr val="545454"/>
              </a:solidFill>
              <a:latin typeface="Noto Sans JP Bold"/>
              <a:ea typeface="Noto Sans JP Bold"/>
              <a:cs typeface="Noto Sans JP Bold"/>
              <a:sym typeface="Noto Sans JP Bold"/>
            </a:endParaRPr>
          </a:p>
        </p:txBody>
      </p:sp>
      <p:sp>
        <p:nvSpPr>
          <p:cNvPr id="10" name="TextBox 10"/>
          <p:cNvSpPr txBox="1"/>
          <p:nvPr/>
        </p:nvSpPr>
        <p:spPr>
          <a:xfrm>
            <a:off x="5903635" y="7177820"/>
            <a:ext cx="6480730" cy="600677"/>
          </a:xfrm>
          <a:prstGeom prst="rect">
            <a:avLst/>
          </a:prstGeom>
        </p:spPr>
        <p:txBody>
          <a:bodyPr lIns="0" tIns="0" rIns="0" bIns="0" rtlCol="0" anchor="t">
            <a:spAutoFit/>
          </a:bodyPr>
          <a:lstStyle/>
          <a:p>
            <a:pPr algn="ctr">
              <a:lnSpc>
                <a:spcPts val="5040"/>
              </a:lnSpc>
            </a:pPr>
            <a:r>
              <a:rPr lang="ja-JP" altLang="en-US" sz="3600" b="1" dirty="0">
                <a:solidFill>
                  <a:srgbClr val="545454"/>
                </a:solidFill>
                <a:latin typeface="Noto Sans JP Bold"/>
                <a:ea typeface="Noto Sans JP Bold"/>
                <a:cs typeface="Noto Sans JP Bold"/>
                <a:sym typeface="Noto Sans JP Bold"/>
              </a:rPr>
              <a:t>ロジスティクスコスト管理課</a:t>
            </a:r>
            <a:endParaRPr lang="en-US" sz="3600" b="1" dirty="0">
              <a:solidFill>
                <a:srgbClr val="545454"/>
              </a:solidFill>
              <a:latin typeface="Noto Sans JP Bold"/>
              <a:ea typeface="Noto Sans JP Bold"/>
              <a:cs typeface="Noto Sans JP Bold"/>
              <a:sym typeface="Noto Sans JP Bold"/>
            </a:endParaRPr>
          </a:p>
        </p:txBody>
      </p:sp>
      <p:sp>
        <p:nvSpPr>
          <p:cNvPr id="11" name="テキスト ボックス 10">
            <a:extLst>
              <a:ext uri="{FF2B5EF4-FFF2-40B4-BE49-F238E27FC236}">
                <a16:creationId xmlns:a16="http://schemas.microsoft.com/office/drawing/2014/main" id="{0A366084-B60A-3F5F-5A0F-BDB7D2FCCFF1}"/>
              </a:ext>
            </a:extLst>
          </p:cNvPr>
          <p:cNvSpPr txBox="1"/>
          <p:nvPr/>
        </p:nvSpPr>
        <p:spPr>
          <a:xfrm>
            <a:off x="12126074" y="701464"/>
            <a:ext cx="5636935" cy="4524315"/>
          </a:xfrm>
          <a:prstGeom prst="rect">
            <a:avLst/>
          </a:prstGeom>
          <a:noFill/>
        </p:spPr>
        <p:txBody>
          <a:bodyPr wrap="square">
            <a:spAutoFit/>
          </a:bodyPr>
          <a:lstStyle/>
          <a:p>
            <a:r>
              <a:rPr lang="ja-JP" altLang="en-US" sz="3200" b="1" dirty="0">
                <a:solidFill>
                  <a:srgbClr val="545454"/>
                </a:solidFill>
                <a:latin typeface="Noto Sans JP Bold"/>
                <a:ea typeface="Noto Sans JP Bold"/>
                <a:sym typeface="Noto Sans JP Bold"/>
              </a:rPr>
              <a:t>■設定</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▶保有業務と引継ぎについて</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　・</a:t>
            </a:r>
            <a:r>
              <a:rPr lang="en-US" altLang="ja-JP" sz="3200" b="1" dirty="0">
                <a:solidFill>
                  <a:srgbClr val="545454"/>
                </a:solidFill>
                <a:latin typeface="Noto Sans JP Bold"/>
                <a:ea typeface="Noto Sans JP Bold"/>
                <a:sym typeface="Noto Sans JP Bold"/>
              </a:rPr>
              <a:t>Air</a:t>
            </a:r>
            <a:r>
              <a:rPr lang="ja-JP" altLang="en-US" sz="3200" b="1" dirty="0">
                <a:solidFill>
                  <a:srgbClr val="545454"/>
                </a:solidFill>
                <a:latin typeface="Noto Sans JP Bold"/>
                <a:ea typeface="Noto Sans JP Bold"/>
                <a:sym typeface="Noto Sans JP Bold"/>
              </a:rPr>
              <a:t>運賃交渉</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　・国内トラック運賃交渉</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　・貨物保険管理</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　・</a:t>
            </a:r>
            <a:r>
              <a:rPr lang="en-US" altLang="ja-JP" sz="3200" b="1" dirty="0">
                <a:solidFill>
                  <a:srgbClr val="545454"/>
                </a:solidFill>
                <a:latin typeface="Noto Sans JP Bold"/>
                <a:ea typeface="Noto Sans JP Bold"/>
                <a:sym typeface="Noto Sans JP Bold"/>
              </a:rPr>
              <a:t>FCL</a:t>
            </a:r>
            <a:r>
              <a:rPr lang="ja-JP" altLang="en-US" sz="3200" b="1" dirty="0">
                <a:solidFill>
                  <a:srgbClr val="545454"/>
                </a:solidFill>
                <a:latin typeface="Noto Sans JP Bold"/>
                <a:ea typeface="Noto Sans JP Bold"/>
                <a:sym typeface="Noto Sans JP Bold"/>
              </a:rPr>
              <a:t>情報基盤</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▶コスト管理課 業務成果報告</a:t>
            </a:r>
            <a:endParaRPr lang="en-US" altLang="ja-JP" sz="3200" b="1" dirty="0">
              <a:solidFill>
                <a:srgbClr val="545454"/>
              </a:solidFill>
              <a:latin typeface="Noto Sans JP Bold"/>
              <a:ea typeface="Noto Sans JP Bold"/>
              <a:sym typeface="Noto Sans JP Bold"/>
            </a:endParaRPr>
          </a:p>
          <a:p>
            <a:r>
              <a:rPr lang="ja-JP" altLang="en-US" sz="3200" b="1" dirty="0">
                <a:solidFill>
                  <a:srgbClr val="545454"/>
                </a:solidFill>
                <a:latin typeface="Noto Sans JP Bold"/>
                <a:ea typeface="Noto Sans JP Bold"/>
                <a:sym typeface="Noto Sans JP Bold"/>
              </a:rPr>
              <a:t>　⇒情報基盤報告の後</a:t>
            </a:r>
            <a:endParaRPr lang="en-US" altLang="ja-JP" sz="3200" b="1" dirty="0">
              <a:solidFill>
                <a:srgbClr val="545454"/>
              </a:solidFill>
              <a:latin typeface="Noto Sans JP Bold"/>
              <a:ea typeface="Noto Sans JP Bold"/>
              <a:sym typeface="Noto Sans JP Bold"/>
            </a:endParaRPr>
          </a:p>
          <a:p>
            <a:endParaRPr lang="ja-JP"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825" y="885825"/>
            <a:ext cx="16516350" cy="142875"/>
            <a:chOff x="0" y="0"/>
            <a:chExt cx="22021800" cy="190500"/>
          </a:xfrm>
        </p:grpSpPr>
        <p:grpSp>
          <p:nvGrpSpPr>
            <p:cNvPr id="3" name="Group 3"/>
            <p:cNvGrpSpPr/>
            <p:nvPr/>
          </p:nvGrpSpPr>
          <p:grpSpPr>
            <a:xfrm>
              <a:off x="0" y="0"/>
              <a:ext cx="7340600" cy="190500"/>
              <a:chOff x="0" y="0"/>
              <a:chExt cx="1449995" cy="37630"/>
            </a:xfrm>
          </p:grpSpPr>
          <p:sp>
            <p:nvSpPr>
              <p:cNvPr id="4" name="Freeform 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5" name="TextBox 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7340600" y="0"/>
              <a:ext cx="7340600" cy="190500"/>
              <a:chOff x="0" y="0"/>
              <a:chExt cx="1449995" cy="37630"/>
            </a:xfrm>
          </p:grpSpPr>
          <p:sp>
            <p:nvSpPr>
              <p:cNvPr id="7" name="Freeform 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8" name="TextBox 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4681200" y="0"/>
              <a:ext cx="7340600" cy="190500"/>
              <a:chOff x="0" y="0"/>
              <a:chExt cx="1449995" cy="37630"/>
            </a:xfrm>
          </p:grpSpPr>
          <p:sp>
            <p:nvSpPr>
              <p:cNvPr id="10" name="Freeform 1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1" name="TextBox 1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grpSp>
        <p:nvGrpSpPr>
          <p:cNvPr id="12" name="Group 12"/>
          <p:cNvGrpSpPr/>
          <p:nvPr/>
        </p:nvGrpSpPr>
        <p:grpSpPr>
          <a:xfrm>
            <a:off x="885825" y="9258300"/>
            <a:ext cx="16516350" cy="142875"/>
            <a:chOff x="0" y="0"/>
            <a:chExt cx="22021800" cy="190500"/>
          </a:xfrm>
        </p:grpSpPr>
        <p:grpSp>
          <p:nvGrpSpPr>
            <p:cNvPr id="13" name="Group 13"/>
            <p:cNvGrpSpPr/>
            <p:nvPr/>
          </p:nvGrpSpPr>
          <p:grpSpPr>
            <a:xfrm>
              <a:off x="0" y="0"/>
              <a:ext cx="7340600" cy="190500"/>
              <a:chOff x="0" y="0"/>
              <a:chExt cx="1449995" cy="37630"/>
            </a:xfrm>
          </p:grpSpPr>
          <p:sp>
            <p:nvSpPr>
              <p:cNvPr id="14" name="Freeform 1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5" name="TextBox 1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7340600" y="0"/>
              <a:ext cx="7340600" cy="190500"/>
              <a:chOff x="0" y="0"/>
              <a:chExt cx="1449995" cy="37630"/>
            </a:xfrm>
          </p:grpSpPr>
          <p:sp>
            <p:nvSpPr>
              <p:cNvPr id="17" name="Freeform 1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18" name="TextBox 1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9" name="Group 19"/>
            <p:cNvGrpSpPr/>
            <p:nvPr/>
          </p:nvGrpSpPr>
          <p:grpSpPr>
            <a:xfrm>
              <a:off x="14681200" y="0"/>
              <a:ext cx="7340600" cy="190500"/>
              <a:chOff x="0" y="0"/>
              <a:chExt cx="1449995" cy="37630"/>
            </a:xfrm>
          </p:grpSpPr>
          <p:sp>
            <p:nvSpPr>
              <p:cNvPr id="20" name="Freeform 2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21" name="TextBox 2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sp>
        <p:nvSpPr>
          <p:cNvPr id="22" name="TextBox 22"/>
          <p:cNvSpPr txBox="1"/>
          <p:nvPr/>
        </p:nvSpPr>
        <p:spPr>
          <a:xfrm>
            <a:off x="11273049" y="2372121"/>
            <a:ext cx="6633951" cy="2004138"/>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経歴</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コスト課と担当業務の概要</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取り組んだ課題とアクション</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
        <p:nvSpPr>
          <p:cNvPr id="23" name="TextBox 23"/>
          <p:cNvSpPr txBox="1"/>
          <p:nvPr/>
        </p:nvSpPr>
        <p:spPr>
          <a:xfrm>
            <a:off x="10121433" y="2372121"/>
            <a:ext cx="1151616" cy="2004138"/>
          </a:xfrm>
          <a:prstGeom prst="rect">
            <a:avLst/>
          </a:prstGeom>
        </p:spPr>
        <p:txBody>
          <a:bodyPr lIns="0" tIns="0" rIns="0" bIns="0" rtlCol="0" anchor="t">
            <a:spAutoFit/>
          </a:bodyPr>
          <a:lstStyle/>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01</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02</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03</a:t>
            </a:r>
          </a:p>
        </p:txBody>
      </p:sp>
      <p:sp>
        <p:nvSpPr>
          <p:cNvPr id="24" name="TextBox 24"/>
          <p:cNvSpPr txBox="1"/>
          <p:nvPr/>
        </p:nvSpPr>
        <p:spPr>
          <a:xfrm>
            <a:off x="1841746" y="4758756"/>
            <a:ext cx="6489209" cy="707181"/>
          </a:xfrm>
          <a:prstGeom prst="rect">
            <a:avLst/>
          </a:prstGeom>
        </p:spPr>
        <p:txBody>
          <a:bodyPr lIns="0" tIns="0" rIns="0" bIns="0" rtlCol="0" anchor="t">
            <a:spAutoFit/>
          </a:bodyPr>
          <a:lstStyle/>
          <a:p>
            <a:pPr algn="ctr">
              <a:lnSpc>
                <a:spcPts val="5880"/>
              </a:lnSpc>
              <a:spcBef>
                <a:spcPct val="0"/>
              </a:spcBef>
            </a:pPr>
            <a:r>
              <a:rPr lang="en-US" sz="4200" dirty="0">
                <a:solidFill>
                  <a:srgbClr val="004EAE"/>
                </a:solidFill>
                <a:latin typeface="Noto Sans JP Bold" panose="020B0200000000000000" charset="-128"/>
                <a:ea typeface="Noto Sans JP Bold" panose="020B0200000000000000" charset="-128"/>
                <a:cs typeface="Century Gothic Paneuropean"/>
                <a:sym typeface="Century Gothic Paneuropean"/>
              </a:rPr>
              <a:t>TABLE OF CONTENTS</a:t>
            </a:r>
          </a:p>
        </p:txBody>
      </p:sp>
      <p:sp>
        <p:nvSpPr>
          <p:cNvPr id="25" name="AutoShape 25"/>
          <p:cNvSpPr/>
          <p:nvPr/>
        </p:nvSpPr>
        <p:spPr>
          <a:xfrm>
            <a:off x="1657291" y="4755907"/>
            <a:ext cx="6858119" cy="0"/>
          </a:xfrm>
          <a:prstGeom prst="line">
            <a:avLst/>
          </a:prstGeom>
          <a:ln w="38100" cap="flat">
            <a:solidFill>
              <a:srgbClr val="004EAE"/>
            </a:solidFill>
            <a:prstDash val="solid"/>
            <a:headEnd type="none" w="sm" len="sm"/>
            <a:tailEnd type="none" w="sm" len="sm"/>
          </a:ln>
        </p:spPr>
      </p:sp>
      <p:sp>
        <p:nvSpPr>
          <p:cNvPr id="26" name="AutoShape 26"/>
          <p:cNvSpPr/>
          <p:nvPr/>
        </p:nvSpPr>
        <p:spPr>
          <a:xfrm>
            <a:off x="1657291" y="5531093"/>
            <a:ext cx="6858119" cy="0"/>
          </a:xfrm>
          <a:prstGeom prst="line">
            <a:avLst/>
          </a:prstGeom>
          <a:ln w="38100" cap="flat">
            <a:solidFill>
              <a:srgbClr val="004EAE"/>
            </a:solidFill>
            <a:prstDash val="solid"/>
            <a:headEnd type="none" w="sm" len="sm"/>
            <a:tailEnd type="none" w="sm" len="sm"/>
          </a:ln>
        </p:spPr>
      </p:sp>
      <p:sp>
        <p:nvSpPr>
          <p:cNvPr id="27" name="TextBox 23">
            <a:extLst>
              <a:ext uri="{FF2B5EF4-FFF2-40B4-BE49-F238E27FC236}">
                <a16:creationId xmlns:a16="http://schemas.microsoft.com/office/drawing/2014/main" id="{305532F4-FA20-1A54-A43C-0EBB8AC18BBE}"/>
              </a:ext>
            </a:extLst>
          </p:cNvPr>
          <p:cNvSpPr txBox="1"/>
          <p:nvPr/>
        </p:nvSpPr>
        <p:spPr>
          <a:xfrm>
            <a:off x="10605604" y="4668286"/>
            <a:ext cx="1151616" cy="874470"/>
          </a:xfrm>
          <a:prstGeom prst="rect">
            <a:avLst/>
          </a:prstGeom>
        </p:spPr>
        <p:txBody>
          <a:bodyPr lIns="0" tIns="0" rIns="0" bIns="0" rtlCol="0" anchor="t">
            <a:spAutoFit/>
          </a:bodyPr>
          <a:lstStyle/>
          <a:p>
            <a:pPr algn="l">
              <a:lnSpc>
                <a:spcPct val="150000"/>
              </a:lnSpc>
            </a:pPr>
            <a:r>
              <a:rPr lang="en-US" sz="2000" dirty="0">
                <a:solidFill>
                  <a:srgbClr val="545454"/>
                </a:solidFill>
                <a:latin typeface="Noto Sans JP Bold" panose="020B0200000000000000" charset="-128"/>
                <a:ea typeface="Noto Sans JP Bold" panose="020B0200000000000000" charset="-128"/>
                <a:cs typeface="Now"/>
                <a:sym typeface="Now"/>
              </a:rPr>
              <a:t>01</a:t>
            </a:r>
          </a:p>
          <a:p>
            <a:pPr algn="l">
              <a:lnSpc>
                <a:spcPct val="150000"/>
              </a:lnSpc>
            </a:pPr>
            <a:r>
              <a:rPr lang="en-US" sz="2000" dirty="0">
                <a:solidFill>
                  <a:srgbClr val="545454"/>
                </a:solidFill>
                <a:latin typeface="Noto Sans JP Bold" panose="020B0200000000000000" charset="-128"/>
                <a:ea typeface="Noto Sans JP Bold" panose="020B0200000000000000" charset="-128"/>
                <a:cs typeface="Now"/>
                <a:sym typeface="Now"/>
              </a:rPr>
              <a:t>02</a:t>
            </a:r>
          </a:p>
        </p:txBody>
      </p:sp>
      <p:sp>
        <p:nvSpPr>
          <p:cNvPr id="29" name="テキスト ボックス 28">
            <a:extLst>
              <a:ext uri="{FF2B5EF4-FFF2-40B4-BE49-F238E27FC236}">
                <a16:creationId xmlns:a16="http://schemas.microsoft.com/office/drawing/2014/main" id="{31606D7E-9668-2735-88CD-EE3BEC9D1EBA}"/>
              </a:ext>
            </a:extLst>
          </p:cNvPr>
          <p:cNvSpPr txBox="1"/>
          <p:nvPr/>
        </p:nvSpPr>
        <p:spPr>
          <a:xfrm>
            <a:off x="11256614" y="4736189"/>
            <a:ext cx="2590800" cy="369332"/>
          </a:xfrm>
          <a:prstGeom prst="rect">
            <a:avLst/>
          </a:prstGeom>
          <a:noFill/>
        </p:spPr>
        <p:txBody>
          <a:bodyPr wrap="square">
            <a:spAutoFit/>
          </a:bodyPr>
          <a:lstStyle/>
          <a:p>
            <a:r>
              <a:rPr lang="ja-JP" altLang="en-US" dirty="0">
                <a:solidFill>
                  <a:srgbClr val="545454"/>
                </a:solidFill>
                <a:latin typeface="Noto Sans JP Bold" panose="020B0200000000000000" charset="-128"/>
                <a:ea typeface="Noto Sans JP Bold" panose="020B0200000000000000" charset="-128"/>
                <a:sym typeface="Now"/>
              </a:rPr>
              <a:t>業務マニュアル作成</a:t>
            </a:r>
            <a:endParaRPr lang="ja-JP" altLang="en-US" dirty="0"/>
          </a:p>
        </p:txBody>
      </p:sp>
      <p:sp>
        <p:nvSpPr>
          <p:cNvPr id="30" name="テキスト ボックス 29">
            <a:extLst>
              <a:ext uri="{FF2B5EF4-FFF2-40B4-BE49-F238E27FC236}">
                <a16:creationId xmlns:a16="http://schemas.microsoft.com/office/drawing/2014/main" id="{F95C4378-3988-65CC-C3FE-A605A82B5374}"/>
              </a:ext>
            </a:extLst>
          </p:cNvPr>
          <p:cNvSpPr txBox="1"/>
          <p:nvPr/>
        </p:nvSpPr>
        <p:spPr>
          <a:xfrm>
            <a:off x="11256614" y="5207375"/>
            <a:ext cx="3678586" cy="369332"/>
          </a:xfrm>
          <a:prstGeom prst="rect">
            <a:avLst/>
          </a:prstGeom>
          <a:noFill/>
        </p:spPr>
        <p:txBody>
          <a:bodyPr wrap="square">
            <a:spAutoFit/>
          </a:bodyPr>
          <a:lstStyle/>
          <a:p>
            <a:r>
              <a:rPr lang="en-US" altLang="ja-JP" dirty="0">
                <a:solidFill>
                  <a:srgbClr val="545454"/>
                </a:solidFill>
                <a:latin typeface="Noto Sans JP Bold" panose="020B0200000000000000" charset="-128"/>
                <a:ea typeface="Noto Sans JP Bold" panose="020B0200000000000000" charset="-128"/>
                <a:sym typeface="Now"/>
              </a:rPr>
              <a:t>BI</a:t>
            </a:r>
            <a:r>
              <a:rPr lang="ja-JP" altLang="en-US" dirty="0">
                <a:solidFill>
                  <a:srgbClr val="545454"/>
                </a:solidFill>
                <a:latin typeface="Noto Sans JP Bold" panose="020B0200000000000000" charset="-128"/>
                <a:ea typeface="Noto Sans JP Bold" panose="020B0200000000000000" charset="-128"/>
                <a:sym typeface="Now"/>
              </a:rPr>
              <a:t>ツール可視化 情報基盤整備</a:t>
            </a:r>
          </a:p>
        </p:txBody>
      </p:sp>
      <p:sp>
        <p:nvSpPr>
          <p:cNvPr id="31" name="TextBox 22">
            <a:extLst>
              <a:ext uri="{FF2B5EF4-FFF2-40B4-BE49-F238E27FC236}">
                <a16:creationId xmlns:a16="http://schemas.microsoft.com/office/drawing/2014/main" id="{B7F77419-56DB-7A0A-A427-E8F6FFC6C707}"/>
              </a:ext>
            </a:extLst>
          </p:cNvPr>
          <p:cNvSpPr txBox="1"/>
          <p:nvPr/>
        </p:nvSpPr>
        <p:spPr>
          <a:xfrm>
            <a:off x="11273049" y="5776315"/>
            <a:ext cx="6633951" cy="619144"/>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課題と反省</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
        <p:nvSpPr>
          <p:cNvPr id="32" name="TextBox 23">
            <a:extLst>
              <a:ext uri="{FF2B5EF4-FFF2-40B4-BE49-F238E27FC236}">
                <a16:creationId xmlns:a16="http://schemas.microsoft.com/office/drawing/2014/main" id="{01834F48-20FD-21B7-18A4-6324FA14FBD5}"/>
              </a:ext>
            </a:extLst>
          </p:cNvPr>
          <p:cNvSpPr txBox="1"/>
          <p:nvPr/>
        </p:nvSpPr>
        <p:spPr>
          <a:xfrm>
            <a:off x="10126998" y="5772427"/>
            <a:ext cx="1151616" cy="1311641"/>
          </a:xfrm>
          <a:prstGeom prst="rect">
            <a:avLst/>
          </a:prstGeom>
        </p:spPr>
        <p:txBody>
          <a:bodyPr lIns="0" tIns="0" rIns="0" bIns="0" rtlCol="0" anchor="t">
            <a:spAutoFit/>
          </a:bodyPr>
          <a:lstStyle/>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04</a:t>
            </a:r>
          </a:p>
          <a:p>
            <a:pPr algn="l">
              <a:lnSpc>
                <a:spcPts val="5399"/>
              </a:lnSpc>
            </a:pPr>
            <a:r>
              <a:rPr lang="en-US" sz="2999" dirty="0">
                <a:solidFill>
                  <a:srgbClr val="545454"/>
                </a:solidFill>
                <a:latin typeface="Noto Sans JP Bold" panose="020B0200000000000000" charset="-128"/>
                <a:ea typeface="Noto Sans JP Bold" panose="020B0200000000000000" charset="-128"/>
                <a:cs typeface="Now"/>
                <a:sym typeface="Now"/>
              </a:rPr>
              <a:t>05</a:t>
            </a:r>
          </a:p>
        </p:txBody>
      </p:sp>
      <p:sp>
        <p:nvSpPr>
          <p:cNvPr id="33" name="TextBox 22">
            <a:extLst>
              <a:ext uri="{FF2B5EF4-FFF2-40B4-BE49-F238E27FC236}">
                <a16:creationId xmlns:a16="http://schemas.microsoft.com/office/drawing/2014/main" id="{0B37C6EA-FE16-B163-2F71-1FF81A2327D2}"/>
              </a:ext>
            </a:extLst>
          </p:cNvPr>
          <p:cNvSpPr txBox="1"/>
          <p:nvPr/>
        </p:nvSpPr>
        <p:spPr>
          <a:xfrm>
            <a:off x="11256614" y="6447109"/>
            <a:ext cx="2590800" cy="619144"/>
          </a:xfrm>
          <a:prstGeom prst="rect">
            <a:avLst/>
          </a:prstGeom>
        </p:spPr>
        <p:txBody>
          <a:bodyPr wrap="square" lIns="0" tIns="0" rIns="0" bIns="0" rtlCol="0" anchor="t">
            <a:spAutoFit/>
          </a:bodyPr>
          <a:lstStyle/>
          <a:p>
            <a:pPr algn="l">
              <a:lnSpc>
                <a:spcPts val="5399"/>
              </a:lnSpc>
            </a:pPr>
            <a:r>
              <a:rPr lang="ja-JP" altLang="en-US" sz="2999" dirty="0">
                <a:solidFill>
                  <a:srgbClr val="545454"/>
                </a:solidFill>
                <a:latin typeface="Noto Sans JP Bold" panose="020B0200000000000000" charset="-128"/>
                <a:ea typeface="Noto Sans JP Bold" panose="020B0200000000000000" charset="-128"/>
                <a:cs typeface="Now"/>
                <a:sym typeface="Now"/>
              </a:rPr>
              <a:t>感想謝礼</a:t>
            </a:r>
            <a:endParaRPr lang="en-US" altLang="ja-JP" sz="2999" dirty="0">
              <a:solidFill>
                <a:srgbClr val="545454"/>
              </a:solidFill>
              <a:latin typeface="Noto Sans JP Bold" panose="020B0200000000000000" charset="-128"/>
              <a:ea typeface="Noto Sans JP Bold" panose="020B0200000000000000" charset="-128"/>
              <a:cs typeface="Now"/>
              <a:sym typeface="N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D89EF25E-12CE-151A-03F4-3ED87DE90436}"/>
              </a:ext>
            </a:extLst>
          </p:cNvPr>
          <p:cNvSpPr/>
          <p:nvPr/>
        </p:nvSpPr>
        <p:spPr>
          <a:xfrm>
            <a:off x="1043592" y="1379990"/>
            <a:ext cx="4428000" cy="4428000"/>
          </a:xfrm>
          <a:prstGeom prst="ellipse">
            <a:avLst/>
          </a:prstGeom>
          <a:solidFill>
            <a:schemeClr val="bg1">
              <a:lumMod val="75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900"/>
              </a:spcAft>
            </a:pPr>
            <a:r>
              <a:rPr kumimoji="1" lang="ja-JP" altLang="en-US" sz="5400" dirty="0">
                <a:solidFill>
                  <a:schemeClr val="bg1"/>
                </a:solidFill>
                <a:latin typeface="Noto Sans JP Bold" panose="020B0800000000000000" pitchFamily="34" charset="-128"/>
                <a:ea typeface="Noto Sans JP Bold" panose="020B0800000000000000" pitchFamily="34" charset="-128"/>
              </a:rPr>
              <a:t>イメージ</a:t>
            </a:r>
          </a:p>
        </p:txBody>
      </p:sp>
      <p:sp>
        <p:nvSpPr>
          <p:cNvPr id="9" name="テキスト ボックス 8">
            <a:extLst>
              <a:ext uri="{FF2B5EF4-FFF2-40B4-BE49-F238E27FC236}">
                <a16:creationId xmlns:a16="http://schemas.microsoft.com/office/drawing/2014/main" id="{F06E0B8F-9AFF-A720-9C11-9AFA0A496BC8}"/>
              </a:ext>
            </a:extLst>
          </p:cNvPr>
          <p:cNvSpPr txBox="1"/>
          <p:nvPr/>
        </p:nvSpPr>
        <p:spPr>
          <a:xfrm>
            <a:off x="719064" y="6178329"/>
            <a:ext cx="5400600" cy="2318520"/>
          </a:xfrm>
          <a:prstGeom prst="rect">
            <a:avLst/>
          </a:prstGeom>
          <a:noFill/>
        </p:spPr>
        <p:txBody>
          <a:bodyPr wrap="square" rtlCol="0">
            <a:spAutoFit/>
          </a:bodyPr>
          <a:lstStyle/>
          <a:p>
            <a:pPr>
              <a:lnSpc>
                <a:spcPct val="130000"/>
              </a:lnSpc>
              <a:spcAft>
                <a:spcPts val="900"/>
              </a:spcAft>
            </a:pPr>
            <a:r>
              <a:rPr kumimoji="1" lang="ja-JP" altLang="en-US" sz="2700" dirty="0">
                <a:solidFill>
                  <a:srgbClr val="545454"/>
                </a:solidFill>
                <a:latin typeface="Noto Sans JP Bold" panose="020B0800000000000000" pitchFamily="34" charset="-128"/>
                <a:ea typeface="Noto Sans JP Bold" panose="020B0800000000000000" pitchFamily="34" charset="-128"/>
              </a:rPr>
              <a:t>ロジスティクスコスト管理課</a:t>
            </a:r>
            <a:endParaRPr kumimoji="1" lang="en-US" altLang="ja-JP" sz="27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4800" dirty="0">
                <a:solidFill>
                  <a:srgbClr val="545454"/>
                </a:solidFill>
                <a:latin typeface="Noto Sans JP Bold" panose="020B0800000000000000" pitchFamily="34" charset="-128"/>
                <a:ea typeface="Noto Sans JP Bold" panose="020B0800000000000000" pitchFamily="34" charset="-128"/>
              </a:rPr>
              <a:t>山下　将平</a:t>
            </a:r>
            <a:endParaRPr kumimoji="1" lang="en-US" altLang="ja-JP" sz="48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en-US" altLang="ja-JP" sz="2700" dirty="0">
                <a:solidFill>
                  <a:srgbClr val="545454"/>
                </a:solidFill>
                <a:latin typeface="Noto Sans JP Bold" panose="020B0800000000000000" pitchFamily="34" charset="-128"/>
                <a:ea typeface="Noto Sans JP Bold" panose="020B0800000000000000" pitchFamily="34" charset="-128"/>
              </a:rPr>
              <a:t>Yamashita Shohei</a:t>
            </a:r>
            <a:r>
              <a:rPr kumimoji="1" lang="ja-JP" altLang="en-US" sz="2700" dirty="0">
                <a:solidFill>
                  <a:srgbClr val="545454"/>
                </a:solidFill>
                <a:latin typeface="Noto Sans JP Bold" panose="020B0800000000000000" pitchFamily="34" charset="-128"/>
                <a:ea typeface="Noto Sans JP Bold" panose="020B0800000000000000" pitchFamily="34" charset="-128"/>
              </a:rPr>
              <a:t>　</a:t>
            </a:r>
            <a:endParaRPr kumimoji="1" lang="en-US" altLang="ja-JP" sz="2700" dirty="0">
              <a:solidFill>
                <a:srgbClr val="545454"/>
              </a:solidFill>
              <a:latin typeface="Noto Sans JP Bold" panose="020B0800000000000000" pitchFamily="34" charset="-128"/>
              <a:ea typeface="Noto Sans JP Bold" panose="020B0800000000000000" pitchFamily="34" charset="-128"/>
            </a:endParaRPr>
          </a:p>
        </p:txBody>
      </p:sp>
      <p:cxnSp>
        <p:nvCxnSpPr>
          <p:cNvPr id="11" name="直線コネクタ 10">
            <a:extLst>
              <a:ext uri="{FF2B5EF4-FFF2-40B4-BE49-F238E27FC236}">
                <a16:creationId xmlns:a16="http://schemas.microsoft.com/office/drawing/2014/main" id="{06F3C36E-13DE-85F8-B941-D8F55F6CB986}"/>
              </a:ext>
            </a:extLst>
          </p:cNvPr>
          <p:cNvCxnSpPr>
            <a:cxnSpLocks/>
          </p:cNvCxnSpPr>
          <p:nvPr/>
        </p:nvCxnSpPr>
        <p:spPr>
          <a:xfrm>
            <a:off x="6767736" y="1039044"/>
            <a:ext cx="0" cy="9247956"/>
          </a:xfrm>
          <a:prstGeom prst="line">
            <a:avLst/>
          </a:prstGeom>
          <a:ln w="76200" cap="rnd">
            <a:solidFill>
              <a:srgbClr val="545454"/>
            </a:solidFill>
            <a:roun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4DD23DEA-B0F2-8250-7419-E32D3F61B09C}"/>
              </a:ext>
            </a:extLst>
          </p:cNvPr>
          <p:cNvSpPr/>
          <p:nvPr/>
        </p:nvSpPr>
        <p:spPr>
          <a:xfrm>
            <a:off x="6551712" y="1379990"/>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2021</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7</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宇都宮工場 工場企画部 工場企画課</a:t>
            </a:r>
          </a:p>
        </p:txBody>
      </p:sp>
      <p:sp>
        <p:nvSpPr>
          <p:cNvPr id="18" name="楕円 17">
            <a:extLst>
              <a:ext uri="{FF2B5EF4-FFF2-40B4-BE49-F238E27FC236}">
                <a16:creationId xmlns:a16="http://schemas.microsoft.com/office/drawing/2014/main" id="{FD0400BB-B20D-9379-47BB-645732102657}"/>
              </a:ext>
            </a:extLst>
          </p:cNvPr>
          <p:cNvSpPr/>
          <p:nvPr/>
        </p:nvSpPr>
        <p:spPr>
          <a:xfrm>
            <a:off x="6551712" y="4718627"/>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2024</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11</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ロジスティクス統括センター </a:t>
            </a:r>
            <a:br>
              <a:rPr kumimoji="1" lang="en-US" altLang="ja-JP" sz="2700" b="1" dirty="0">
                <a:solidFill>
                  <a:srgbClr val="004EAE"/>
                </a:solidFill>
                <a:latin typeface="Noto Sans JP Bold" panose="020B0800000000000000" pitchFamily="34" charset="-128"/>
                <a:ea typeface="Noto Sans JP Bold" panose="020B0800000000000000" pitchFamily="34" charset="-128"/>
              </a:rPr>
            </a:br>
            <a:r>
              <a:rPr kumimoji="1" lang="ja-JP" altLang="en-US" sz="2700" b="1" dirty="0">
                <a:solidFill>
                  <a:srgbClr val="004EAE"/>
                </a:solidFill>
                <a:latin typeface="Noto Sans JP Bold" panose="020B0800000000000000" pitchFamily="34" charset="-128"/>
                <a:ea typeface="Noto Sans JP Bold" panose="020B0800000000000000" pitchFamily="34" charset="-128"/>
              </a:rPr>
              <a:t>　　　　　　  ロジスティクス企画部 ロジスティクスコスト管理課</a:t>
            </a:r>
          </a:p>
        </p:txBody>
      </p:sp>
      <p:sp>
        <p:nvSpPr>
          <p:cNvPr id="19" name="楕円 18">
            <a:extLst>
              <a:ext uri="{FF2B5EF4-FFF2-40B4-BE49-F238E27FC236}">
                <a16:creationId xmlns:a16="http://schemas.microsoft.com/office/drawing/2014/main" id="{7DC1C4C7-F3A2-0C94-9BFA-B00317C4FCF3}"/>
              </a:ext>
            </a:extLst>
          </p:cNvPr>
          <p:cNvSpPr/>
          <p:nvPr/>
        </p:nvSpPr>
        <p:spPr>
          <a:xfrm>
            <a:off x="6551712" y="8445252"/>
            <a:ext cx="432048" cy="432048"/>
          </a:xfrm>
          <a:prstGeom prst="ellipse">
            <a:avLst/>
          </a:prstGeom>
          <a:solidFill>
            <a:srgbClr val="004EAE"/>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02000" tIns="0" rIns="0" bIns="0" rtlCol="0" anchor="ctr"/>
          <a:lstStyle/>
          <a:p>
            <a:pPr>
              <a:lnSpc>
                <a:spcPct val="130000"/>
              </a:lnSpc>
              <a:spcAft>
                <a:spcPts val="900"/>
              </a:spcAft>
            </a:pPr>
            <a:r>
              <a:rPr kumimoji="1" lang="en-US" altLang="ja-JP" sz="2700" b="1" dirty="0">
                <a:solidFill>
                  <a:srgbClr val="004EAE"/>
                </a:solidFill>
                <a:latin typeface="Noto Sans JP Bold" panose="020B0800000000000000" pitchFamily="34" charset="-128"/>
                <a:ea typeface="Noto Sans JP Bold" panose="020B0800000000000000" pitchFamily="34" charset="-128"/>
              </a:rPr>
              <a:t>2025</a:t>
            </a:r>
            <a:r>
              <a:rPr kumimoji="1" lang="ja-JP" altLang="en-US" sz="2700" b="1" dirty="0">
                <a:solidFill>
                  <a:srgbClr val="004EAE"/>
                </a:solidFill>
                <a:latin typeface="Noto Sans JP Bold" panose="020B0800000000000000" pitchFamily="34" charset="-128"/>
                <a:ea typeface="Noto Sans JP Bold" panose="020B0800000000000000" pitchFamily="34" charset="-128"/>
              </a:rPr>
              <a:t>年</a:t>
            </a:r>
            <a:r>
              <a:rPr kumimoji="1" lang="en-US" altLang="ja-JP" sz="2700" b="1" dirty="0">
                <a:solidFill>
                  <a:srgbClr val="004EAE"/>
                </a:solidFill>
                <a:latin typeface="Noto Sans JP Bold" panose="020B0800000000000000" pitchFamily="34" charset="-128"/>
                <a:ea typeface="Noto Sans JP Bold" panose="020B0800000000000000" pitchFamily="34" charset="-128"/>
              </a:rPr>
              <a:t>7</a:t>
            </a:r>
            <a:r>
              <a:rPr kumimoji="1" lang="ja-JP" altLang="en-US" sz="2700" b="1" dirty="0">
                <a:solidFill>
                  <a:srgbClr val="004EAE"/>
                </a:solidFill>
                <a:latin typeface="Noto Sans JP Bold" panose="020B0800000000000000" pitchFamily="34" charset="-128"/>
                <a:ea typeface="Noto Sans JP Bold" panose="020B0800000000000000" pitchFamily="34" charset="-128"/>
              </a:rPr>
              <a:t>月　ロジスティクス統括センター </a:t>
            </a:r>
            <a:br>
              <a:rPr kumimoji="1" lang="en-US" altLang="ja-JP" sz="2700" b="1" dirty="0">
                <a:solidFill>
                  <a:srgbClr val="004EAE"/>
                </a:solidFill>
                <a:latin typeface="Noto Sans JP Bold" panose="020B0800000000000000" pitchFamily="34" charset="-128"/>
                <a:ea typeface="Noto Sans JP Bold" panose="020B0800000000000000" pitchFamily="34" charset="-128"/>
              </a:rPr>
            </a:br>
            <a:r>
              <a:rPr kumimoji="1" lang="ja-JP" altLang="en-US" sz="2700" b="1" dirty="0">
                <a:solidFill>
                  <a:srgbClr val="004EAE"/>
                </a:solidFill>
                <a:latin typeface="Noto Sans JP Bold" panose="020B0800000000000000" pitchFamily="34" charset="-128"/>
                <a:ea typeface="Noto Sans JP Bold" panose="020B0800000000000000" pitchFamily="34" charset="-128"/>
              </a:rPr>
              <a:t>　　　　　　ロジスティクス推進一部 ロジスティクス推進一課</a:t>
            </a:r>
          </a:p>
        </p:txBody>
      </p:sp>
      <p:sp>
        <p:nvSpPr>
          <p:cNvPr id="3" name="テキスト ボックス 2">
            <a:extLst>
              <a:ext uri="{FF2B5EF4-FFF2-40B4-BE49-F238E27FC236}">
                <a16:creationId xmlns:a16="http://schemas.microsoft.com/office/drawing/2014/main" id="{94B5DAB1-F705-B1DD-577C-B913B10262BD}"/>
              </a:ext>
            </a:extLst>
          </p:cNvPr>
          <p:cNvSpPr txBox="1"/>
          <p:nvPr/>
        </p:nvSpPr>
        <p:spPr>
          <a:xfrm>
            <a:off x="7091773" y="2048543"/>
            <a:ext cx="10477163" cy="1723357"/>
          </a:xfrm>
          <a:prstGeom prst="rect">
            <a:avLst/>
          </a:prstGeom>
          <a:noFill/>
        </p:spPr>
        <p:txBody>
          <a:bodyPr wrap="square" rtlCol="0">
            <a:spAutoFit/>
          </a:bodyPr>
          <a:lstStyle/>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工場要員調整会議事務局／キーパーツ設備負荷管理事務局</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要員管理システム刷新</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宇都宮工場紹介動画作成</a:t>
            </a:r>
          </a:p>
        </p:txBody>
      </p:sp>
      <p:sp>
        <p:nvSpPr>
          <p:cNvPr id="4" name="テキスト ボックス 3">
            <a:extLst>
              <a:ext uri="{FF2B5EF4-FFF2-40B4-BE49-F238E27FC236}">
                <a16:creationId xmlns:a16="http://schemas.microsoft.com/office/drawing/2014/main" id="{F95EEE31-29A9-A0F6-A25B-CD28FD9A9225}"/>
              </a:ext>
            </a:extLst>
          </p:cNvPr>
          <p:cNvSpPr txBox="1"/>
          <p:nvPr/>
        </p:nvSpPr>
        <p:spPr>
          <a:xfrm>
            <a:off x="7091773" y="5676211"/>
            <a:ext cx="10477163" cy="1981889"/>
          </a:xfrm>
          <a:prstGeom prst="rect">
            <a:avLst/>
          </a:prstGeom>
          <a:noFill/>
        </p:spPr>
        <p:txBody>
          <a:bodyPr wrap="square" rtlCol="0">
            <a:spAutoFit/>
          </a:bodyPr>
          <a:lstStyle/>
          <a:p>
            <a:pPr>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キヤノングループの最適輸送サービス獲得に向けた</a:t>
            </a:r>
            <a:br>
              <a:rPr kumimoji="1" lang="en-US" altLang="ja-JP" sz="2400" dirty="0">
                <a:solidFill>
                  <a:srgbClr val="545454"/>
                </a:solidFill>
                <a:latin typeface="Noto Sans JP Bold" panose="020B0800000000000000" pitchFamily="34" charset="-128"/>
                <a:ea typeface="Noto Sans JP Bold" panose="020B0800000000000000" pitchFamily="34" charset="-128"/>
              </a:rPr>
            </a:br>
            <a:r>
              <a:rPr kumimoji="1" lang="ja-JP" altLang="en-US" sz="2400" dirty="0">
                <a:solidFill>
                  <a:srgbClr val="545454"/>
                </a:solidFill>
                <a:latin typeface="Noto Sans JP Bold" panose="020B0800000000000000" pitchFamily="34" charset="-128"/>
                <a:ea typeface="Noto Sans JP Bold" panose="020B0800000000000000" pitchFamily="34" charset="-128"/>
              </a:rPr>
              <a:t>運賃交渉業務補佐 </a:t>
            </a:r>
            <a:r>
              <a:rPr kumimoji="1" lang="en-US" altLang="ja-JP" sz="2400" dirty="0">
                <a:solidFill>
                  <a:srgbClr val="545454"/>
                </a:solidFill>
                <a:latin typeface="Noto Sans JP Bold" panose="020B0800000000000000" pitchFamily="34" charset="-128"/>
                <a:ea typeface="Noto Sans JP Bold" panose="020B0800000000000000" pitchFamily="34" charset="-128"/>
              </a:rPr>
              <a:t>(</a:t>
            </a:r>
            <a:r>
              <a:rPr kumimoji="1" lang="ja-JP" altLang="en-US" sz="2400" dirty="0">
                <a:solidFill>
                  <a:srgbClr val="545454"/>
                </a:solidFill>
                <a:latin typeface="Noto Sans JP Bold" panose="020B0800000000000000" pitchFamily="34" charset="-128"/>
                <a:ea typeface="Noto Sans JP Bold" panose="020B0800000000000000" pitchFamily="34" charset="-128"/>
              </a:rPr>
              <a:t>国内トラック・</a:t>
            </a:r>
            <a:r>
              <a:rPr kumimoji="1" lang="en-US" altLang="ja-JP" sz="2400" dirty="0">
                <a:solidFill>
                  <a:srgbClr val="545454"/>
                </a:solidFill>
                <a:latin typeface="Noto Sans JP Bold" panose="020B0800000000000000" pitchFamily="34" charset="-128"/>
                <a:ea typeface="Noto Sans JP Bold" panose="020B0800000000000000" pitchFamily="34" charset="-128"/>
              </a:rPr>
              <a:t>Air)</a:t>
            </a: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国内貨物輸送保険管理</a:t>
            </a:r>
            <a:endParaRPr kumimoji="1" lang="en-US" altLang="ja-JP" sz="2400" dirty="0">
              <a:solidFill>
                <a:srgbClr val="545454"/>
              </a:solidFill>
              <a:latin typeface="Noto Sans JP Bold" panose="020B0800000000000000" pitchFamily="34" charset="-128"/>
              <a:ea typeface="Noto Sans JP Bold" panose="020B0800000000000000" pitchFamily="34" charset="-128"/>
            </a:endParaRPr>
          </a:p>
          <a:p>
            <a:pPr>
              <a:lnSpc>
                <a:spcPct val="130000"/>
              </a:lnSpc>
              <a:spcAft>
                <a:spcPts val="900"/>
              </a:spcAft>
            </a:pPr>
            <a:r>
              <a:rPr kumimoji="1" lang="ja-JP" altLang="en-US" sz="2400" dirty="0">
                <a:solidFill>
                  <a:srgbClr val="545454"/>
                </a:solidFill>
                <a:latin typeface="Noto Sans JP Bold" panose="020B0800000000000000" pitchFamily="34" charset="-128"/>
                <a:ea typeface="Noto Sans JP Bold" panose="020B0800000000000000" pitchFamily="34" charset="-128"/>
              </a:rPr>
              <a:t>輸送関連実績データ</a:t>
            </a:r>
            <a:r>
              <a:rPr kumimoji="1" lang="en-US" altLang="ja-JP" sz="2400" dirty="0">
                <a:solidFill>
                  <a:srgbClr val="545454"/>
                </a:solidFill>
                <a:latin typeface="Noto Sans JP Bold" panose="020B0800000000000000" pitchFamily="34" charset="-128"/>
                <a:ea typeface="Noto Sans JP Bold" panose="020B0800000000000000" pitchFamily="34" charset="-128"/>
              </a:rPr>
              <a:t>BI</a:t>
            </a:r>
            <a:r>
              <a:rPr kumimoji="1" lang="ja-JP" altLang="en-US" sz="2400" dirty="0">
                <a:solidFill>
                  <a:srgbClr val="545454"/>
                </a:solidFill>
                <a:latin typeface="Noto Sans JP Bold" panose="020B0800000000000000" pitchFamily="34" charset="-128"/>
                <a:ea typeface="Noto Sans JP Bold" panose="020B0800000000000000" pitchFamily="34" charset="-128"/>
              </a:rPr>
              <a:t>化・情報基盤作成</a:t>
            </a:r>
          </a:p>
        </p:txBody>
      </p:sp>
      <mc:AlternateContent xmlns:mc="http://schemas.openxmlformats.org/markup-compatibility/2006">
        <mc:Choice xmlns:p14="http://schemas.microsoft.com/office/powerpoint/2010/main" Requires="p14">
          <p:contentPart p14:bwMode="auto" r:id="rId3">
            <p14:nvContentPartPr>
              <p14:cNvPr id="13" name="インク 12">
                <a:extLst>
                  <a:ext uri="{FF2B5EF4-FFF2-40B4-BE49-F238E27FC236}">
                    <a16:creationId xmlns:a16="http://schemas.microsoft.com/office/drawing/2014/main" id="{FB3A5776-9DD7-698F-445E-2A36D246412D}"/>
                  </a:ext>
                </a:extLst>
              </p14:cNvPr>
              <p14:cNvContentPartPr/>
              <p14:nvPr/>
            </p14:nvContentPartPr>
            <p14:xfrm>
              <a:off x="7156113" y="1804796"/>
              <a:ext cx="1683088" cy="540"/>
            </p14:xfrm>
          </p:contentPart>
        </mc:Choice>
        <mc:Fallback>
          <p:pic>
            <p:nvPicPr>
              <p:cNvPr id="13" name="インク 12">
                <a:extLst>
                  <a:ext uri="{FF2B5EF4-FFF2-40B4-BE49-F238E27FC236}">
                    <a16:creationId xmlns:a16="http://schemas.microsoft.com/office/drawing/2014/main" id="{FB3A5776-9DD7-698F-445E-2A36D246412D}"/>
                  </a:ext>
                </a:extLst>
              </p:cNvPr>
              <p:cNvPicPr/>
              <p:nvPr/>
            </p:nvPicPr>
            <p:blipFill>
              <a:blip r:embed="rId4"/>
              <a:stretch>
                <a:fillRect/>
              </a:stretch>
            </p:blipFill>
            <p:spPr>
              <a:xfrm>
                <a:off x="7120119" y="1696796"/>
                <a:ext cx="1754716"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インク 15">
                <a:extLst>
                  <a:ext uri="{FF2B5EF4-FFF2-40B4-BE49-F238E27FC236}">
                    <a16:creationId xmlns:a16="http://schemas.microsoft.com/office/drawing/2014/main" id="{22826191-F8D4-1AFA-DB7A-94D546752556}"/>
                  </a:ext>
                </a:extLst>
              </p14:cNvPr>
              <p14:cNvContentPartPr/>
              <p14:nvPr/>
            </p14:nvContentPartPr>
            <p14:xfrm>
              <a:off x="7156113" y="4797790"/>
              <a:ext cx="1987888" cy="540"/>
            </p14:xfrm>
          </p:contentPart>
        </mc:Choice>
        <mc:Fallback>
          <p:pic>
            <p:nvPicPr>
              <p:cNvPr id="16" name="インク 15">
                <a:extLst>
                  <a:ext uri="{FF2B5EF4-FFF2-40B4-BE49-F238E27FC236}">
                    <a16:creationId xmlns:a16="http://schemas.microsoft.com/office/drawing/2014/main" id="{22826191-F8D4-1AFA-DB7A-94D546752556}"/>
                  </a:ext>
                </a:extLst>
              </p:cNvPr>
              <p:cNvPicPr/>
              <p:nvPr/>
            </p:nvPicPr>
            <p:blipFill>
              <a:blip r:embed="rId6"/>
              <a:stretch>
                <a:fillRect/>
              </a:stretch>
            </p:blipFill>
            <p:spPr>
              <a:xfrm>
                <a:off x="7120114" y="4689790"/>
                <a:ext cx="2059527"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インク 16">
                <a:extLst>
                  <a:ext uri="{FF2B5EF4-FFF2-40B4-BE49-F238E27FC236}">
                    <a16:creationId xmlns:a16="http://schemas.microsoft.com/office/drawing/2014/main" id="{0733C9E2-94DA-CF44-220C-2253EFAE43F9}"/>
                  </a:ext>
                </a:extLst>
              </p14:cNvPr>
              <p14:cNvContentPartPr/>
              <p14:nvPr/>
            </p14:nvContentPartPr>
            <p14:xfrm>
              <a:off x="7156112" y="8515350"/>
              <a:ext cx="1683089" cy="540"/>
            </p14:xfrm>
          </p:contentPart>
        </mc:Choice>
        <mc:Fallback>
          <p:pic>
            <p:nvPicPr>
              <p:cNvPr id="17" name="インク 16">
                <a:extLst>
                  <a:ext uri="{FF2B5EF4-FFF2-40B4-BE49-F238E27FC236}">
                    <a16:creationId xmlns:a16="http://schemas.microsoft.com/office/drawing/2014/main" id="{0733C9E2-94DA-CF44-220C-2253EFAE43F9}"/>
                  </a:ext>
                </a:extLst>
              </p:cNvPr>
              <p:cNvPicPr/>
              <p:nvPr/>
            </p:nvPicPr>
            <p:blipFill>
              <a:blip r:embed="rId4"/>
              <a:stretch>
                <a:fillRect/>
              </a:stretch>
            </p:blipFill>
            <p:spPr>
              <a:xfrm>
                <a:off x="7120118" y="8407350"/>
                <a:ext cx="1754717" cy="216000"/>
              </a:xfrm>
              <a:prstGeom prst="rect">
                <a:avLst/>
              </a:prstGeom>
            </p:spPr>
          </p:pic>
        </mc:Fallback>
      </mc:AlternateContent>
      <p:grpSp>
        <p:nvGrpSpPr>
          <p:cNvPr id="8" name="Group 2">
            <a:extLst>
              <a:ext uri="{FF2B5EF4-FFF2-40B4-BE49-F238E27FC236}">
                <a16:creationId xmlns:a16="http://schemas.microsoft.com/office/drawing/2014/main" id="{B313FBC0-FEB6-F7CB-83A2-515A63B1EDEB}"/>
              </a:ext>
            </a:extLst>
          </p:cNvPr>
          <p:cNvGrpSpPr/>
          <p:nvPr/>
        </p:nvGrpSpPr>
        <p:grpSpPr>
          <a:xfrm>
            <a:off x="194299" y="169440"/>
            <a:ext cx="167549" cy="706860"/>
            <a:chOff x="0" y="0"/>
            <a:chExt cx="44128" cy="186169"/>
          </a:xfrm>
        </p:grpSpPr>
        <p:sp>
          <p:nvSpPr>
            <p:cNvPr id="10" name="Freeform 3">
              <a:extLst>
                <a:ext uri="{FF2B5EF4-FFF2-40B4-BE49-F238E27FC236}">
                  <a16:creationId xmlns:a16="http://schemas.microsoft.com/office/drawing/2014/main" id="{EC200E47-44E4-0B89-171A-01BDBD0A9128}"/>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22" name="TextBox 4">
              <a:extLst>
                <a:ext uri="{FF2B5EF4-FFF2-40B4-BE49-F238E27FC236}">
                  <a16:creationId xmlns:a16="http://schemas.microsoft.com/office/drawing/2014/main" id="{CB056FE7-F7A0-9408-596B-673A67BA593C}"/>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latin typeface="Noto Sans JP Bold" panose="020B0800000000000000" pitchFamily="34" charset="-128"/>
                <a:ea typeface="Noto Sans JP Bold" panose="020B0800000000000000" pitchFamily="34" charset="-128"/>
              </a:endParaRPr>
            </a:p>
          </p:txBody>
        </p:sp>
      </p:grpSp>
      <p:sp>
        <p:nvSpPr>
          <p:cNvPr id="23" name="AutoShape 5">
            <a:extLst>
              <a:ext uri="{FF2B5EF4-FFF2-40B4-BE49-F238E27FC236}">
                <a16:creationId xmlns:a16="http://schemas.microsoft.com/office/drawing/2014/main" id="{8D085208-C431-92F0-29C6-19DCAB484256}"/>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4" name="TextBox 21">
            <a:extLst>
              <a:ext uri="{FF2B5EF4-FFF2-40B4-BE49-F238E27FC236}">
                <a16:creationId xmlns:a16="http://schemas.microsoft.com/office/drawing/2014/main" id="{93C8F0F7-A84F-F104-A035-70E3A1696B35}"/>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800000000000000" pitchFamily="34" charset="-128"/>
                <a:ea typeface="Noto Sans JP Bold" panose="020B0800000000000000" pitchFamily="34" charset="-128"/>
                <a:cs typeface="Now"/>
                <a:sym typeface="Now"/>
              </a:rPr>
              <a:t>経歴</a:t>
            </a:r>
            <a:endParaRPr lang="en-US" altLang="ja-JP" sz="3600" dirty="0">
              <a:solidFill>
                <a:srgbClr val="292B2B"/>
              </a:solidFill>
              <a:latin typeface="Noto Sans JP Bold" panose="020B0800000000000000" pitchFamily="34" charset="-128"/>
              <a:ea typeface="Noto Sans JP Bold" panose="020B0800000000000000" pitchFamily="34" charset="-128"/>
              <a:cs typeface="Now"/>
              <a:sym typeface="Now"/>
            </a:endParaRPr>
          </a:p>
        </p:txBody>
      </p:sp>
    </p:spTree>
    <p:extLst>
      <p:ext uri="{BB962C8B-B14F-4D97-AF65-F5344CB8AC3E}">
        <p14:creationId xmlns:p14="http://schemas.microsoft.com/office/powerpoint/2010/main" val="127276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E9FAA-EF69-D92B-B66B-BD6F334F02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88AE7C-0B7B-F279-D73F-4EBCDC2F0AB8}"/>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DC1A4B51-4F66-6FB2-7DBE-5E6E2066BDF2}"/>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ECA40A9-6B53-00E5-0E3D-ACF99544D03B}"/>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A044BCA-0D43-DC5E-D2CA-CCE834C64C5F}"/>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C80D09FC-2CF6-A339-FB2E-03E21DF23D29}"/>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コスト課業務と担当業務内容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7" name="楕円 6">
            <a:extLst>
              <a:ext uri="{FF2B5EF4-FFF2-40B4-BE49-F238E27FC236}">
                <a16:creationId xmlns:a16="http://schemas.microsoft.com/office/drawing/2014/main" id="{9748FC1D-F410-3AAC-C23D-1166952BCA05}"/>
              </a:ext>
            </a:extLst>
          </p:cNvPr>
          <p:cNvSpPr/>
          <p:nvPr/>
        </p:nvSpPr>
        <p:spPr>
          <a:xfrm>
            <a:off x="2435442"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C8684BB-7103-92A0-D4A3-C531D3F3885E}"/>
              </a:ext>
            </a:extLst>
          </p:cNvPr>
          <p:cNvSpPr/>
          <p:nvPr/>
        </p:nvSpPr>
        <p:spPr>
          <a:xfrm>
            <a:off x="5715700" y="2095500"/>
            <a:ext cx="1557503" cy="1525359"/>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7EB5F24C-AE3D-48E3-E9CC-E30B0D31D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260" y="2323111"/>
            <a:ext cx="1057045" cy="1057045"/>
          </a:xfrm>
          <a:prstGeom prst="rect">
            <a:avLst/>
          </a:prstGeom>
        </p:spPr>
      </p:pic>
      <p:pic>
        <p:nvPicPr>
          <p:cNvPr id="20" name="図 19">
            <a:extLst>
              <a:ext uri="{FF2B5EF4-FFF2-40B4-BE49-F238E27FC236}">
                <a16:creationId xmlns:a16="http://schemas.microsoft.com/office/drawing/2014/main" id="{18F9498E-996E-A0CB-7FE0-1D17D6D756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305" y="2397864"/>
            <a:ext cx="982292" cy="982292"/>
          </a:xfrm>
          <a:prstGeom prst="rect">
            <a:avLst/>
          </a:prstGeom>
        </p:spPr>
      </p:pic>
      <p:sp>
        <p:nvSpPr>
          <p:cNvPr id="32" name="TextBox 17">
            <a:extLst>
              <a:ext uri="{FF2B5EF4-FFF2-40B4-BE49-F238E27FC236}">
                <a16:creationId xmlns:a16="http://schemas.microsoft.com/office/drawing/2014/main" id="{7E9FFE89-11B9-BB98-08DB-BCF8CB10B8ED}"/>
              </a:ext>
            </a:extLst>
          </p:cNvPr>
          <p:cNvSpPr txBox="1"/>
          <p:nvPr/>
        </p:nvSpPr>
        <p:spPr>
          <a:xfrm>
            <a:off x="2095417" y="6438335"/>
            <a:ext cx="312420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Air</a:t>
            </a:r>
            <a:r>
              <a:rPr lang="ja-JP" altLang="en-US" sz="2800" b="1" dirty="0">
                <a:solidFill>
                  <a:srgbClr val="004EAE"/>
                </a:solidFill>
                <a:latin typeface="Noto Sans JP Bold"/>
                <a:ea typeface="Noto Sans JP Bold"/>
                <a:cs typeface="Noto Sans JP Bold"/>
                <a:sym typeface="Noto Sans JP Bold"/>
              </a:rPr>
              <a:t>運賃交渉業務</a:t>
            </a:r>
            <a:endParaRPr lang="en-US" sz="2800" b="1" dirty="0">
              <a:solidFill>
                <a:srgbClr val="004EAE"/>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0E4A14A3-BB5F-18DD-27C8-1E3649218E3B}"/>
              </a:ext>
            </a:extLst>
          </p:cNvPr>
          <p:cNvSpPr txBox="1"/>
          <p:nvPr/>
        </p:nvSpPr>
        <p:spPr>
          <a:xfrm>
            <a:off x="247905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最適輸送サービス</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および最適コストの獲得</a:t>
            </a:r>
            <a:endParaRPr lang="en-US" sz="3200" b="1" dirty="0">
              <a:solidFill>
                <a:srgbClr val="545454"/>
              </a:solidFill>
              <a:latin typeface="Noto Sans JP Bold"/>
              <a:ea typeface="Noto Sans JP Bold"/>
              <a:cs typeface="Noto Sans JP Bold"/>
              <a:sym typeface="Noto Sans JP Bold"/>
            </a:endParaRPr>
          </a:p>
        </p:txBody>
      </p:sp>
      <p:sp>
        <p:nvSpPr>
          <p:cNvPr id="12" name="楕円 11">
            <a:extLst>
              <a:ext uri="{FF2B5EF4-FFF2-40B4-BE49-F238E27FC236}">
                <a16:creationId xmlns:a16="http://schemas.microsoft.com/office/drawing/2014/main" id="{33224512-6DFC-711E-B3AD-3DBA340EFFD2}"/>
              </a:ext>
            </a:extLst>
          </p:cNvPr>
          <p:cNvSpPr/>
          <p:nvPr/>
        </p:nvSpPr>
        <p:spPr>
          <a:xfrm>
            <a:off x="4075571"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7060EE11-5028-BB17-FB7D-8F57C9F900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8272" y="2453381"/>
            <a:ext cx="876300" cy="876300"/>
          </a:xfrm>
          <a:prstGeom prst="rect">
            <a:avLst/>
          </a:prstGeom>
        </p:spPr>
      </p:pic>
      <p:sp>
        <p:nvSpPr>
          <p:cNvPr id="16" name="四角形: 角を丸くする 15">
            <a:extLst>
              <a:ext uri="{FF2B5EF4-FFF2-40B4-BE49-F238E27FC236}">
                <a16:creationId xmlns:a16="http://schemas.microsoft.com/office/drawing/2014/main" id="{B8AFCFD9-5B83-B25C-421F-DF7E693417E7}"/>
              </a:ext>
            </a:extLst>
          </p:cNvPr>
          <p:cNvSpPr/>
          <p:nvPr/>
        </p:nvSpPr>
        <p:spPr>
          <a:xfrm>
            <a:off x="1962366" y="1562100"/>
            <a:ext cx="5578476"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3088EFD-EE02-4D45-AE01-285EC4B6F76D}"/>
              </a:ext>
            </a:extLst>
          </p:cNvPr>
          <p:cNvSpPr/>
          <p:nvPr/>
        </p:nvSpPr>
        <p:spPr>
          <a:xfrm>
            <a:off x="8557860"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17">
            <a:extLst>
              <a:ext uri="{FF2B5EF4-FFF2-40B4-BE49-F238E27FC236}">
                <a16:creationId xmlns:a16="http://schemas.microsoft.com/office/drawing/2014/main" id="{DA7DEE87-FB22-5F89-B073-9FCEE696B4FA}"/>
              </a:ext>
            </a:extLst>
          </p:cNvPr>
          <p:cNvSpPr txBox="1"/>
          <p:nvPr/>
        </p:nvSpPr>
        <p:spPr>
          <a:xfrm>
            <a:off x="7890882"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輸送管理に関する</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グループ内統制</a:t>
            </a:r>
            <a:endParaRPr lang="en-US" sz="3200" b="1" dirty="0">
              <a:solidFill>
                <a:srgbClr val="545454"/>
              </a:solidFill>
              <a:latin typeface="Noto Sans JP Bold"/>
              <a:ea typeface="Noto Sans JP Bold"/>
              <a:cs typeface="Noto Sans JP Bold"/>
              <a:sym typeface="Noto Sans JP Bold"/>
            </a:endParaRPr>
          </a:p>
        </p:txBody>
      </p:sp>
      <p:sp>
        <p:nvSpPr>
          <p:cNvPr id="28" name="四角形: 角を丸くする 27">
            <a:extLst>
              <a:ext uri="{FF2B5EF4-FFF2-40B4-BE49-F238E27FC236}">
                <a16:creationId xmlns:a16="http://schemas.microsoft.com/office/drawing/2014/main" id="{23CC49F1-A9DC-5E8F-B595-7A192384A2E7}"/>
              </a:ext>
            </a:extLst>
          </p:cNvPr>
          <p:cNvSpPr/>
          <p:nvPr/>
        </p:nvSpPr>
        <p:spPr>
          <a:xfrm>
            <a:off x="8085163" y="1562100"/>
            <a:ext cx="4145713"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27726A35-9776-C83E-64E3-9C87F83944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7040" y="2348504"/>
            <a:ext cx="981177" cy="981177"/>
          </a:xfrm>
          <a:prstGeom prst="rect">
            <a:avLst/>
          </a:prstGeom>
        </p:spPr>
      </p:pic>
      <p:sp>
        <p:nvSpPr>
          <p:cNvPr id="40" name="Freeform 18">
            <a:extLst>
              <a:ext uri="{FF2B5EF4-FFF2-40B4-BE49-F238E27FC236}">
                <a16:creationId xmlns:a16="http://schemas.microsoft.com/office/drawing/2014/main" id="{5BA76725-3D8C-3EEC-25CF-7268A61F98BE}"/>
              </a:ext>
            </a:extLst>
          </p:cNvPr>
          <p:cNvSpPr/>
          <p:nvPr/>
        </p:nvSpPr>
        <p:spPr>
          <a:xfrm>
            <a:off x="420391" y="1951116"/>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1" name="Freeform 18">
            <a:extLst>
              <a:ext uri="{FF2B5EF4-FFF2-40B4-BE49-F238E27FC236}">
                <a16:creationId xmlns:a16="http://schemas.microsoft.com/office/drawing/2014/main" id="{22604843-AA15-4C03-0AEF-D5720A66F5B0}"/>
              </a:ext>
            </a:extLst>
          </p:cNvPr>
          <p:cNvSpPr/>
          <p:nvPr/>
        </p:nvSpPr>
        <p:spPr>
          <a:xfrm>
            <a:off x="420391" y="6653779"/>
            <a:ext cx="734511" cy="2858079"/>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42" name="TextBox 19">
            <a:extLst>
              <a:ext uri="{FF2B5EF4-FFF2-40B4-BE49-F238E27FC236}">
                <a16:creationId xmlns:a16="http://schemas.microsoft.com/office/drawing/2014/main" id="{E5EF0EB6-5E94-7B70-8ABF-BBE5CAB7BFF8}"/>
              </a:ext>
            </a:extLst>
          </p:cNvPr>
          <p:cNvSpPr txBox="1"/>
          <p:nvPr/>
        </p:nvSpPr>
        <p:spPr>
          <a:xfrm>
            <a:off x="479541" y="2303335"/>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コスト課業務</a:t>
            </a:r>
            <a:endParaRPr lang="en-US" sz="2800" b="1" dirty="0">
              <a:solidFill>
                <a:srgbClr val="FFFFFF"/>
              </a:solidFill>
              <a:latin typeface="Noto Sans JP Bold"/>
              <a:ea typeface="Noto Sans JP Bold"/>
              <a:cs typeface="Noto Sans JP Bold"/>
              <a:sym typeface="Noto Sans JP Bold"/>
            </a:endParaRPr>
          </a:p>
        </p:txBody>
      </p:sp>
      <p:sp>
        <p:nvSpPr>
          <p:cNvPr id="43" name="TextBox 19">
            <a:extLst>
              <a:ext uri="{FF2B5EF4-FFF2-40B4-BE49-F238E27FC236}">
                <a16:creationId xmlns:a16="http://schemas.microsoft.com/office/drawing/2014/main" id="{E5827D56-979A-9FF9-93CA-36A94BCA13D3}"/>
              </a:ext>
            </a:extLst>
          </p:cNvPr>
          <p:cNvSpPr txBox="1"/>
          <p:nvPr/>
        </p:nvSpPr>
        <p:spPr>
          <a:xfrm>
            <a:off x="498261" y="7005998"/>
            <a:ext cx="578770" cy="2153639"/>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担当業務</a:t>
            </a:r>
            <a:endParaRPr lang="en-US" sz="2800" b="1" dirty="0">
              <a:solidFill>
                <a:srgbClr val="FFFFFF"/>
              </a:solidFill>
              <a:latin typeface="Noto Sans JP Bold"/>
              <a:ea typeface="Noto Sans JP Bold"/>
              <a:cs typeface="Noto Sans JP Bold"/>
              <a:sym typeface="Noto Sans JP Bold"/>
            </a:endParaRPr>
          </a:p>
        </p:txBody>
      </p:sp>
      <p:cxnSp>
        <p:nvCxnSpPr>
          <p:cNvPr id="45" name="直線コネクタ 44">
            <a:extLst>
              <a:ext uri="{FF2B5EF4-FFF2-40B4-BE49-F238E27FC236}">
                <a16:creationId xmlns:a16="http://schemas.microsoft.com/office/drawing/2014/main" id="{C7FB0327-E8BA-293D-5259-07CA435C235F}"/>
              </a:ext>
            </a:extLst>
          </p:cNvPr>
          <p:cNvCxnSpPr/>
          <p:nvPr/>
        </p:nvCxnSpPr>
        <p:spPr>
          <a:xfrm>
            <a:off x="0" y="5829300"/>
            <a:ext cx="1828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17">
            <a:extLst>
              <a:ext uri="{FF2B5EF4-FFF2-40B4-BE49-F238E27FC236}">
                <a16:creationId xmlns:a16="http://schemas.microsoft.com/office/drawing/2014/main" id="{C4ED036F-42E6-C26F-2587-8AD415F9D7AE}"/>
              </a:ext>
            </a:extLst>
          </p:cNvPr>
          <p:cNvSpPr txBox="1"/>
          <p:nvPr/>
        </p:nvSpPr>
        <p:spPr>
          <a:xfrm>
            <a:off x="2095416" y="7010969"/>
            <a:ext cx="5410365"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・国内トラック運賃交渉業務</a:t>
            </a:r>
            <a:endParaRPr lang="en-US" sz="2800" b="1" dirty="0">
              <a:solidFill>
                <a:srgbClr val="004EAE"/>
              </a:solidFill>
              <a:latin typeface="Noto Sans JP Bold"/>
              <a:ea typeface="Noto Sans JP Bold"/>
              <a:cs typeface="Noto Sans JP Bold"/>
              <a:sym typeface="Noto Sans JP Bold"/>
            </a:endParaRPr>
          </a:p>
        </p:txBody>
      </p:sp>
      <p:sp>
        <p:nvSpPr>
          <p:cNvPr id="47" name="TextBox 17">
            <a:extLst>
              <a:ext uri="{FF2B5EF4-FFF2-40B4-BE49-F238E27FC236}">
                <a16:creationId xmlns:a16="http://schemas.microsoft.com/office/drawing/2014/main" id="{AB29D366-9A55-1675-0C14-0932CCFA58E6}"/>
              </a:ext>
            </a:extLst>
          </p:cNvPr>
          <p:cNvSpPr txBox="1"/>
          <p:nvPr/>
        </p:nvSpPr>
        <p:spPr>
          <a:xfrm>
            <a:off x="2095415" y="7583602"/>
            <a:ext cx="5390630"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a:t>
            </a:r>
            <a:r>
              <a:rPr lang="en-US" altLang="ja-JP" sz="2800" b="1" dirty="0">
                <a:solidFill>
                  <a:srgbClr val="004EAE"/>
                </a:solidFill>
                <a:latin typeface="Noto Sans JP Bold"/>
                <a:ea typeface="Noto Sans JP Bold"/>
                <a:cs typeface="Noto Sans JP Bold"/>
                <a:sym typeface="Noto Sans JP Bold"/>
              </a:rPr>
              <a:t>FCL</a:t>
            </a:r>
            <a:r>
              <a:rPr lang="ja-JP" altLang="en-US" sz="2800" b="1" dirty="0">
                <a:solidFill>
                  <a:srgbClr val="004EAE"/>
                </a:solidFill>
                <a:latin typeface="Noto Sans JP Bold"/>
                <a:ea typeface="Noto Sans JP Bold"/>
                <a:cs typeface="Noto Sans JP Bold"/>
                <a:sym typeface="Noto Sans JP Bold"/>
              </a:rPr>
              <a:t>情報基盤作成</a:t>
            </a:r>
            <a:r>
              <a:rPr lang="en-US" altLang="ja-JP" sz="2000" b="1" dirty="0">
                <a:solidFill>
                  <a:srgbClr val="004EAE"/>
                </a:solidFill>
                <a:latin typeface="Noto Sans JP Bold"/>
                <a:ea typeface="Noto Sans JP Bold"/>
                <a:cs typeface="Noto Sans JP Bold"/>
                <a:sym typeface="Noto Sans JP Bold"/>
              </a:rPr>
              <a:t>(</a:t>
            </a:r>
            <a:r>
              <a:rPr lang="ja-JP" altLang="en-US" sz="2000" b="1" dirty="0">
                <a:solidFill>
                  <a:srgbClr val="004EAE"/>
                </a:solidFill>
                <a:latin typeface="Noto Sans JP Bold"/>
                <a:ea typeface="Noto Sans JP Bold"/>
                <a:cs typeface="Noto Sans JP Bold"/>
                <a:sym typeface="Noto Sans JP Bold"/>
              </a:rPr>
              <a:t>意思決定効率化</a:t>
            </a:r>
            <a:r>
              <a:rPr lang="en-US" altLang="ja-JP" sz="2000" b="1" dirty="0">
                <a:solidFill>
                  <a:srgbClr val="004EAE"/>
                </a:solidFill>
                <a:latin typeface="Noto Sans JP Bold"/>
                <a:ea typeface="Noto Sans JP Bold"/>
                <a:cs typeface="Noto Sans JP Bold"/>
                <a:sym typeface="Noto Sans JP Bold"/>
              </a:rPr>
              <a:t>)</a:t>
            </a:r>
            <a:endParaRPr lang="en-US" sz="2800" b="1" dirty="0">
              <a:solidFill>
                <a:srgbClr val="004EAE"/>
              </a:solidFill>
              <a:latin typeface="Noto Sans JP Bold"/>
              <a:ea typeface="Noto Sans JP Bold"/>
              <a:cs typeface="Noto Sans JP Bold"/>
              <a:sym typeface="Noto Sans JP Bold"/>
            </a:endParaRPr>
          </a:p>
        </p:txBody>
      </p:sp>
      <p:cxnSp>
        <p:nvCxnSpPr>
          <p:cNvPr id="48" name="直線コネクタ 47">
            <a:extLst>
              <a:ext uri="{FF2B5EF4-FFF2-40B4-BE49-F238E27FC236}">
                <a16:creationId xmlns:a16="http://schemas.microsoft.com/office/drawing/2014/main" id="{8BA9A281-E48A-1E43-2489-5114167149D3}"/>
              </a:ext>
            </a:extLst>
          </p:cNvPr>
          <p:cNvCxnSpPr>
            <a:cxnSpLocks/>
          </p:cNvCxnSpPr>
          <p:nvPr/>
        </p:nvCxnSpPr>
        <p:spPr>
          <a:xfrm>
            <a:off x="7810017"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F882083-9BA4-BEA6-D06A-B141EFDA9DF1}"/>
              </a:ext>
            </a:extLst>
          </p:cNvPr>
          <p:cNvCxnSpPr>
            <a:cxnSpLocks/>
          </p:cNvCxnSpPr>
          <p:nvPr/>
        </p:nvCxnSpPr>
        <p:spPr>
          <a:xfrm>
            <a:off x="12484071"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86162FA9-926E-0B67-8D99-D6B19AE8649B}"/>
              </a:ext>
            </a:extLst>
          </p:cNvPr>
          <p:cNvCxnSpPr>
            <a:cxnSpLocks/>
          </p:cNvCxnSpPr>
          <p:nvPr/>
        </p:nvCxnSpPr>
        <p:spPr>
          <a:xfrm>
            <a:off x="1676400" y="1009650"/>
            <a:ext cx="0" cy="92773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楕円 52">
            <a:extLst>
              <a:ext uri="{FF2B5EF4-FFF2-40B4-BE49-F238E27FC236}">
                <a16:creationId xmlns:a16="http://schemas.microsoft.com/office/drawing/2014/main" id="{DD0ABB1D-A84A-2993-AED0-FD765A30A8F9}"/>
              </a:ext>
            </a:extLst>
          </p:cNvPr>
          <p:cNvSpPr/>
          <p:nvPr/>
        </p:nvSpPr>
        <p:spPr>
          <a:xfrm>
            <a:off x="13620804"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TextBox 17">
            <a:extLst>
              <a:ext uri="{FF2B5EF4-FFF2-40B4-BE49-F238E27FC236}">
                <a16:creationId xmlns:a16="http://schemas.microsoft.com/office/drawing/2014/main" id="{5456725D-ED30-F96B-C13E-B3992B4CE4CC}"/>
              </a:ext>
            </a:extLst>
          </p:cNvPr>
          <p:cNvSpPr txBox="1"/>
          <p:nvPr/>
        </p:nvSpPr>
        <p:spPr>
          <a:xfrm>
            <a:off x="13008815" y="4060279"/>
            <a:ext cx="4543425" cy="984885"/>
          </a:xfrm>
          <a:prstGeom prst="rect">
            <a:avLst/>
          </a:prstGeom>
        </p:spPr>
        <p:txBody>
          <a:bodyPr wrap="square" lIns="0" tIns="0" rIns="0" bIns="0" rtlCol="0" anchor="ctr">
            <a:spAutoFit/>
          </a:bodyPr>
          <a:lstStyle/>
          <a:p>
            <a:pPr algn="ctr"/>
            <a:r>
              <a:rPr lang="ja-JP" altLang="en-US" sz="3200" b="1" dirty="0">
                <a:solidFill>
                  <a:srgbClr val="545454"/>
                </a:solidFill>
                <a:latin typeface="Noto Sans JP Bold"/>
                <a:ea typeface="Noto Sans JP Bold"/>
                <a:cs typeface="Noto Sans JP Bold"/>
                <a:sym typeface="Noto Sans JP Bold"/>
              </a:rPr>
              <a:t>物流保険・コスト管理</a:t>
            </a:r>
            <a:endParaRPr lang="en-US" altLang="ja-JP" sz="3200" b="1" dirty="0">
              <a:solidFill>
                <a:srgbClr val="545454"/>
              </a:solidFill>
              <a:latin typeface="Noto Sans JP Bold"/>
              <a:ea typeface="Noto Sans JP Bold"/>
              <a:cs typeface="Noto Sans JP Bold"/>
              <a:sym typeface="Noto Sans JP Bold"/>
            </a:endParaRPr>
          </a:p>
          <a:p>
            <a:pPr algn="ctr"/>
            <a:r>
              <a:rPr lang="ja-JP" altLang="en-US" sz="3200" b="1" dirty="0">
                <a:solidFill>
                  <a:srgbClr val="545454"/>
                </a:solidFill>
                <a:latin typeface="Noto Sans JP Bold"/>
                <a:ea typeface="Noto Sans JP Bold"/>
                <a:cs typeface="Noto Sans JP Bold"/>
                <a:sym typeface="Noto Sans JP Bold"/>
              </a:rPr>
              <a:t>に関する統括</a:t>
            </a:r>
            <a:endParaRPr lang="en-US" sz="3200" b="1" dirty="0">
              <a:solidFill>
                <a:srgbClr val="545454"/>
              </a:solidFill>
              <a:latin typeface="Noto Sans JP Bold"/>
              <a:ea typeface="Noto Sans JP Bold"/>
              <a:cs typeface="Noto Sans JP Bold"/>
              <a:sym typeface="Noto Sans JP Bold"/>
            </a:endParaRPr>
          </a:p>
        </p:txBody>
      </p:sp>
      <p:sp>
        <p:nvSpPr>
          <p:cNvPr id="55" name="楕円 54">
            <a:extLst>
              <a:ext uri="{FF2B5EF4-FFF2-40B4-BE49-F238E27FC236}">
                <a16:creationId xmlns:a16="http://schemas.microsoft.com/office/drawing/2014/main" id="{640B0DA0-4F81-B932-381C-B8A2D4EABA92}"/>
              </a:ext>
            </a:extLst>
          </p:cNvPr>
          <p:cNvSpPr/>
          <p:nvPr/>
        </p:nvSpPr>
        <p:spPr>
          <a:xfrm>
            <a:off x="10233443" y="2095514"/>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8E932297-EB06-EEFF-818D-D3DF02DF6076}"/>
              </a:ext>
            </a:extLst>
          </p:cNvPr>
          <p:cNvSpPr/>
          <p:nvPr/>
        </p:nvSpPr>
        <p:spPr>
          <a:xfrm>
            <a:off x="12750471" y="1562100"/>
            <a:ext cx="5060114" cy="37337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図 57">
            <a:extLst>
              <a:ext uri="{FF2B5EF4-FFF2-40B4-BE49-F238E27FC236}">
                <a16:creationId xmlns:a16="http://schemas.microsoft.com/office/drawing/2014/main" id="{8DA1C3CA-3915-1084-9907-49A06FA62E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4635" y="2367655"/>
            <a:ext cx="942975" cy="942975"/>
          </a:xfrm>
          <a:prstGeom prst="rect">
            <a:avLst/>
          </a:prstGeom>
        </p:spPr>
      </p:pic>
      <p:pic>
        <p:nvPicPr>
          <p:cNvPr id="59" name="図 58">
            <a:extLst>
              <a:ext uri="{FF2B5EF4-FFF2-40B4-BE49-F238E27FC236}">
                <a16:creationId xmlns:a16="http://schemas.microsoft.com/office/drawing/2014/main" id="{784A5292-33DF-440F-DA3E-B313E81CAB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75348" y="2333700"/>
            <a:ext cx="1073189" cy="1073189"/>
          </a:xfrm>
          <a:prstGeom prst="rect">
            <a:avLst/>
          </a:prstGeom>
        </p:spPr>
      </p:pic>
      <p:sp>
        <p:nvSpPr>
          <p:cNvPr id="60" name="TextBox 17">
            <a:extLst>
              <a:ext uri="{FF2B5EF4-FFF2-40B4-BE49-F238E27FC236}">
                <a16:creationId xmlns:a16="http://schemas.microsoft.com/office/drawing/2014/main" id="{3C32238B-1BA0-F52F-5BE4-8937CAF6038C}"/>
              </a:ext>
            </a:extLst>
          </p:cNvPr>
          <p:cNvSpPr txBox="1"/>
          <p:nvPr/>
        </p:nvSpPr>
        <p:spPr>
          <a:xfrm>
            <a:off x="12849532" y="6438335"/>
            <a:ext cx="4981268" cy="430887"/>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・国内貨物輸送保険管理</a:t>
            </a:r>
            <a:endParaRPr lang="en-US" sz="2800" b="1" dirty="0">
              <a:solidFill>
                <a:srgbClr val="004EAE"/>
              </a:solidFill>
              <a:latin typeface="Noto Sans JP Bold"/>
              <a:ea typeface="Noto Sans JP Bold"/>
              <a:cs typeface="Noto Sans JP Bold"/>
              <a:sym typeface="Noto Sans JP Bold"/>
            </a:endParaRPr>
          </a:p>
        </p:txBody>
      </p:sp>
      <p:sp>
        <p:nvSpPr>
          <p:cNvPr id="61" name="TextBox 17">
            <a:extLst>
              <a:ext uri="{FF2B5EF4-FFF2-40B4-BE49-F238E27FC236}">
                <a16:creationId xmlns:a16="http://schemas.microsoft.com/office/drawing/2014/main" id="{16FF3FA0-39AF-7083-BBC2-868F67AF2A7C}"/>
              </a:ext>
            </a:extLst>
          </p:cNvPr>
          <p:cNvSpPr txBox="1"/>
          <p:nvPr/>
        </p:nvSpPr>
        <p:spPr>
          <a:xfrm>
            <a:off x="12829316" y="7005998"/>
            <a:ext cx="4981269" cy="861774"/>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・国内運送保険</a:t>
            </a:r>
            <a:r>
              <a:rPr lang="en-US" altLang="ja-JP" sz="2800" b="1" dirty="0">
                <a:solidFill>
                  <a:srgbClr val="004EAE"/>
                </a:solidFill>
                <a:latin typeface="Noto Sans JP Bold"/>
                <a:ea typeface="Noto Sans JP Bold"/>
                <a:cs typeface="Noto Sans JP Bold"/>
                <a:sym typeface="Noto Sans JP Bold"/>
              </a:rPr>
              <a:t>/</a:t>
            </a:r>
            <a:r>
              <a:rPr lang="ja-JP" altLang="en-US" sz="2800" b="1" dirty="0">
                <a:solidFill>
                  <a:srgbClr val="004EAE"/>
                </a:solidFill>
                <a:latin typeface="Noto Sans JP Bold"/>
                <a:ea typeface="Noto Sans JP Bold"/>
                <a:cs typeface="Noto Sans JP Bold"/>
                <a:sym typeface="Noto Sans JP Bold"/>
              </a:rPr>
              <a:t>火災保険</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004EAE"/>
                </a:solidFill>
                <a:latin typeface="Noto Sans JP Bold"/>
                <a:ea typeface="Noto Sans JP Bold"/>
                <a:cs typeface="Noto Sans JP Bold"/>
                <a:sym typeface="Noto Sans JP Bold"/>
              </a:rPr>
              <a:t>　支払処理資料取りまとめ</a:t>
            </a:r>
            <a:endParaRPr lang="en-US" sz="2800" b="1" dirty="0">
              <a:solidFill>
                <a:srgbClr val="004EAE"/>
              </a:solidFill>
              <a:latin typeface="Noto Sans JP Bold"/>
              <a:ea typeface="Noto Sans JP Bold"/>
              <a:cs typeface="Noto Sans JP Bold"/>
              <a:sym typeface="Noto Sans JP Bold"/>
            </a:endParaRPr>
          </a:p>
        </p:txBody>
      </p:sp>
      <p:sp>
        <p:nvSpPr>
          <p:cNvPr id="62" name="TextBox 17">
            <a:extLst>
              <a:ext uri="{FF2B5EF4-FFF2-40B4-BE49-F238E27FC236}">
                <a16:creationId xmlns:a16="http://schemas.microsoft.com/office/drawing/2014/main" id="{FE3171E6-37E9-5A2C-0B3B-7B34AF91D62C}"/>
              </a:ext>
            </a:extLst>
          </p:cNvPr>
          <p:cNvSpPr txBox="1"/>
          <p:nvPr/>
        </p:nvSpPr>
        <p:spPr>
          <a:xfrm>
            <a:off x="2095416" y="8218792"/>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FCL/LCL</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3" name="TextBox 17">
            <a:extLst>
              <a:ext uri="{FF2B5EF4-FFF2-40B4-BE49-F238E27FC236}">
                <a16:creationId xmlns:a16="http://schemas.microsoft.com/office/drawing/2014/main" id="{0C682F8C-C7AA-1075-21E9-D76AA95DCDEF}"/>
              </a:ext>
            </a:extLst>
          </p:cNvPr>
          <p:cNvSpPr txBox="1"/>
          <p:nvPr/>
        </p:nvSpPr>
        <p:spPr>
          <a:xfrm>
            <a:off x="2095414" y="8666674"/>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SPS</a:t>
            </a:r>
            <a:r>
              <a:rPr lang="ja-JP" altLang="en-US" sz="2000" b="1" dirty="0">
                <a:solidFill>
                  <a:srgbClr val="545454"/>
                </a:solidFill>
                <a:latin typeface="Noto Sans JP Bold"/>
                <a:ea typeface="Noto Sans JP Bold"/>
                <a:cs typeface="Noto Sans JP Bold"/>
                <a:sym typeface="Noto Sans JP Bold"/>
              </a:rPr>
              <a:t>運賃交渉業務</a:t>
            </a:r>
            <a:endParaRPr lang="en-US" sz="2000" b="1" dirty="0">
              <a:solidFill>
                <a:srgbClr val="545454"/>
              </a:solidFill>
              <a:latin typeface="Noto Sans JP Bold"/>
              <a:ea typeface="Noto Sans JP Bold"/>
              <a:cs typeface="Noto Sans JP Bold"/>
              <a:sym typeface="Noto Sans JP Bold"/>
            </a:endParaRPr>
          </a:p>
        </p:txBody>
      </p:sp>
      <p:sp>
        <p:nvSpPr>
          <p:cNvPr id="64" name="TextBox 17">
            <a:extLst>
              <a:ext uri="{FF2B5EF4-FFF2-40B4-BE49-F238E27FC236}">
                <a16:creationId xmlns:a16="http://schemas.microsoft.com/office/drawing/2014/main" id="{A76E25EB-B57D-3C7D-4EF8-8A75EEDFEAED}"/>
              </a:ext>
            </a:extLst>
          </p:cNvPr>
          <p:cNvSpPr txBox="1"/>
          <p:nvPr/>
        </p:nvSpPr>
        <p:spPr>
          <a:xfrm>
            <a:off x="2095415" y="9064073"/>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5" name="TextBox 17">
            <a:extLst>
              <a:ext uri="{FF2B5EF4-FFF2-40B4-BE49-F238E27FC236}">
                <a16:creationId xmlns:a16="http://schemas.microsoft.com/office/drawing/2014/main" id="{48A49E7C-C59E-1A32-4D1D-2E0740E5518D}"/>
              </a:ext>
            </a:extLst>
          </p:cNvPr>
          <p:cNvSpPr txBox="1"/>
          <p:nvPr/>
        </p:nvSpPr>
        <p:spPr>
          <a:xfrm>
            <a:off x="8155262" y="6380309"/>
            <a:ext cx="3197971" cy="615553"/>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・キヤノングループ</a:t>
            </a:r>
            <a:br>
              <a:rPr lang="en-US" altLang="ja-JP" sz="2000" b="1" dirty="0">
                <a:solidFill>
                  <a:srgbClr val="545454"/>
                </a:solidFill>
                <a:latin typeface="Noto Sans JP Bold"/>
                <a:ea typeface="Noto Sans JP Bold"/>
                <a:cs typeface="Noto Sans JP Bold"/>
                <a:sym typeface="Noto Sans JP Bold"/>
              </a:rPr>
            </a:br>
            <a:r>
              <a:rPr lang="ja-JP" altLang="en-US" sz="2000" b="1" dirty="0">
                <a:solidFill>
                  <a:srgbClr val="545454"/>
                </a:solidFill>
                <a:latin typeface="Noto Sans JP Bold"/>
                <a:ea typeface="Noto Sans JP Bold"/>
                <a:cs typeface="Noto Sans JP Bold"/>
                <a:sym typeface="Noto Sans JP Bold"/>
              </a:rPr>
              <a:t>　輸送管理委員会事務局</a:t>
            </a:r>
            <a:endParaRPr lang="en-US" sz="2000" b="1" dirty="0">
              <a:solidFill>
                <a:srgbClr val="545454"/>
              </a:solidFill>
              <a:latin typeface="Noto Sans JP Bold"/>
              <a:ea typeface="Noto Sans JP Bold"/>
              <a:cs typeface="Noto Sans JP Bold"/>
              <a:sym typeface="Noto Sans JP Bold"/>
            </a:endParaRPr>
          </a:p>
        </p:txBody>
      </p:sp>
      <p:sp>
        <p:nvSpPr>
          <p:cNvPr id="68" name="TextBox 17">
            <a:extLst>
              <a:ext uri="{FF2B5EF4-FFF2-40B4-BE49-F238E27FC236}">
                <a16:creationId xmlns:a16="http://schemas.microsoft.com/office/drawing/2014/main" id="{36CD3545-0ED3-0D34-9AD4-4EDC9A3096C8}"/>
              </a:ext>
            </a:extLst>
          </p:cNvPr>
          <p:cNvSpPr txBox="1"/>
          <p:nvPr/>
        </p:nvSpPr>
        <p:spPr>
          <a:xfrm>
            <a:off x="2095413" y="9511955"/>
            <a:ext cx="4584725"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・ドレージ運賃交渉業務</a:t>
            </a:r>
            <a:endParaRPr lang="en-US" sz="2000" b="1" dirty="0">
              <a:solidFill>
                <a:srgbClr val="545454"/>
              </a:solidFill>
              <a:latin typeface="Noto Sans JP Bold"/>
              <a:ea typeface="Noto Sans JP Bold"/>
              <a:cs typeface="Noto Sans JP Bold"/>
              <a:sym typeface="Noto Sans JP Bold"/>
            </a:endParaRPr>
          </a:p>
        </p:txBody>
      </p:sp>
      <p:sp>
        <p:nvSpPr>
          <p:cNvPr id="69" name="TextBox 17">
            <a:extLst>
              <a:ext uri="{FF2B5EF4-FFF2-40B4-BE49-F238E27FC236}">
                <a16:creationId xmlns:a16="http://schemas.microsoft.com/office/drawing/2014/main" id="{7496E9B8-5D36-8035-2C4E-A00CC52A15B3}"/>
              </a:ext>
            </a:extLst>
          </p:cNvPr>
          <p:cNvSpPr txBox="1"/>
          <p:nvPr/>
        </p:nvSpPr>
        <p:spPr>
          <a:xfrm>
            <a:off x="12862143" y="8145197"/>
            <a:ext cx="3197970"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a:t>
            </a:r>
            <a:r>
              <a:rPr lang="en-US" altLang="ja-JP" sz="2000" b="1" dirty="0">
                <a:solidFill>
                  <a:srgbClr val="545454"/>
                </a:solidFill>
                <a:latin typeface="Noto Sans JP Bold"/>
                <a:ea typeface="Noto Sans JP Bold"/>
                <a:cs typeface="Noto Sans JP Bold"/>
                <a:sym typeface="Noto Sans JP Bold"/>
              </a:rPr>
              <a:t>GLC</a:t>
            </a:r>
            <a:r>
              <a:rPr lang="ja-JP" altLang="en-US" sz="2000" b="1" dirty="0">
                <a:solidFill>
                  <a:srgbClr val="545454"/>
                </a:solidFill>
                <a:latin typeface="Noto Sans JP Bold"/>
                <a:ea typeface="Noto Sans JP Bold"/>
                <a:cs typeface="Noto Sans JP Bold"/>
                <a:sym typeface="Noto Sans JP Bold"/>
              </a:rPr>
              <a:t>コスト集計・管理</a:t>
            </a:r>
            <a:endParaRPr lang="en-US" sz="2000" b="1" dirty="0">
              <a:solidFill>
                <a:srgbClr val="545454"/>
              </a:solidFill>
              <a:latin typeface="Noto Sans JP Bold"/>
              <a:ea typeface="Noto Sans JP Bold"/>
              <a:cs typeface="Noto Sans JP Bold"/>
              <a:sym typeface="Noto Sans JP Bold"/>
            </a:endParaRPr>
          </a:p>
        </p:txBody>
      </p:sp>
      <p:sp>
        <p:nvSpPr>
          <p:cNvPr id="71" name="TextBox 17">
            <a:extLst>
              <a:ext uri="{FF2B5EF4-FFF2-40B4-BE49-F238E27FC236}">
                <a16:creationId xmlns:a16="http://schemas.microsoft.com/office/drawing/2014/main" id="{387CCB4F-1D0E-8447-B272-916AF8AC5A95}"/>
              </a:ext>
            </a:extLst>
          </p:cNvPr>
          <p:cNvSpPr txBox="1"/>
          <p:nvPr/>
        </p:nvSpPr>
        <p:spPr>
          <a:xfrm>
            <a:off x="12849531" y="8571011"/>
            <a:ext cx="4961053" cy="307777"/>
          </a:xfrm>
          <a:prstGeom prst="rect">
            <a:avLst/>
          </a:prstGeom>
        </p:spPr>
        <p:txBody>
          <a:bodyPr wrap="square" lIns="0" tIns="0" rIns="0" bIns="0" rtlCol="0" anchor="ctr">
            <a:spAutoFit/>
          </a:bodyPr>
          <a:lstStyle/>
          <a:p>
            <a:r>
              <a:rPr lang="ja-JP" altLang="en-US" sz="2000" b="1" dirty="0">
                <a:solidFill>
                  <a:srgbClr val="545454"/>
                </a:solidFill>
                <a:latin typeface="Noto Sans JP Bold"/>
                <a:ea typeface="Noto Sans JP Bold"/>
                <a:cs typeface="Noto Sans JP Bold"/>
                <a:sym typeface="Noto Sans JP Bold"/>
              </a:rPr>
              <a:t>・物流効率化活動事務局</a:t>
            </a:r>
            <a:endParaRPr lang="en-US" sz="2000" b="1" dirty="0">
              <a:solidFill>
                <a:srgbClr val="545454"/>
              </a:solidFill>
              <a:latin typeface="Noto Sans JP Bold"/>
              <a:ea typeface="Noto Sans JP Bold"/>
              <a:cs typeface="Noto Sans JP Bold"/>
              <a:sym typeface="Noto Sans JP Bold"/>
            </a:endParaRPr>
          </a:p>
        </p:txBody>
      </p:sp>
      <p:sp>
        <p:nvSpPr>
          <p:cNvPr id="72" name="楕円 71">
            <a:extLst>
              <a:ext uri="{FF2B5EF4-FFF2-40B4-BE49-F238E27FC236}">
                <a16:creationId xmlns:a16="http://schemas.microsoft.com/office/drawing/2014/main" id="{561DCDD9-1E85-D4F9-AD8A-49AD63C27BD5}"/>
              </a:ext>
            </a:extLst>
          </p:cNvPr>
          <p:cNvSpPr/>
          <p:nvPr/>
        </p:nvSpPr>
        <p:spPr>
          <a:xfrm>
            <a:off x="15345196" y="2095500"/>
            <a:ext cx="1525360" cy="152536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5" name="図 74">
            <a:extLst>
              <a:ext uri="{FF2B5EF4-FFF2-40B4-BE49-F238E27FC236}">
                <a16:creationId xmlns:a16="http://schemas.microsoft.com/office/drawing/2014/main" id="{62342279-8BAF-DC12-7399-05288443FA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17917" y="2437124"/>
            <a:ext cx="905143" cy="905143"/>
          </a:xfrm>
          <a:prstGeom prst="rect">
            <a:avLst/>
          </a:prstGeom>
        </p:spPr>
      </p:pic>
    </p:spTree>
    <p:extLst>
      <p:ext uri="{BB962C8B-B14F-4D97-AF65-F5344CB8AC3E}">
        <p14:creationId xmlns:p14="http://schemas.microsoft.com/office/powerpoint/2010/main" val="131776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5019-0CAD-3F92-C32E-26F5C035C5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609522E-A396-89B2-1CEE-BF155BEA06A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E21D2111-6793-0723-325E-B61335C64BB3}"/>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25485F71-6E1B-8401-0426-6C0A9070E1FF}"/>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3A5A45F6-31CF-6ACC-3B25-5D57BD74D162}"/>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F47F1DC1-898F-5D71-D41C-3C1E925A346C}"/>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取り組んだ課題とアクション</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正方形/長方形 5">
            <a:extLst>
              <a:ext uri="{FF2B5EF4-FFF2-40B4-BE49-F238E27FC236}">
                <a16:creationId xmlns:a16="http://schemas.microsoft.com/office/drawing/2014/main" id="{49CDCFB3-692C-5CB1-FD67-B64FCB9214CA}"/>
              </a:ext>
            </a:extLst>
          </p:cNvPr>
          <p:cNvSpPr/>
          <p:nvPr/>
        </p:nvSpPr>
        <p:spPr>
          <a:xfrm>
            <a:off x="1524000" y="1733550"/>
            <a:ext cx="6324600" cy="66674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課題</a:t>
            </a:r>
          </a:p>
        </p:txBody>
      </p:sp>
      <p:sp>
        <p:nvSpPr>
          <p:cNvPr id="7" name="正方形/長方形 6">
            <a:extLst>
              <a:ext uri="{FF2B5EF4-FFF2-40B4-BE49-F238E27FC236}">
                <a16:creationId xmlns:a16="http://schemas.microsoft.com/office/drawing/2014/main" id="{BAD5E04A-CE5E-B611-7C6D-307A4495D736}"/>
              </a:ext>
            </a:extLst>
          </p:cNvPr>
          <p:cNvSpPr/>
          <p:nvPr/>
        </p:nvSpPr>
        <p:spPr>
          <a:xfrm>
            <a:off x="9525000" y="1733550"/>
            <a:ext cx="6324600" cy="66674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Noto Sans JP Bold" panose="020B0800000000000000" pitchFamily="34" charset="-128"/>
                <a:ea typeface="Noto Sans JP Bold" panose="020B0800000000000000" pitchFamily="34" charset="-128"/>
              </a:rPr>
              <a:t>アクション</a:t>
            </a:r>
          </a:p>
        </p:txBody>
      </p:sp>
      <p:sp>
        <p:nvSpPr>
          <p:cNvPr id="8" name="正方形/長方形 7">
            <a:extLst>
              <a:ext uri="{FF2B5EF4-FFF2-40B4-BE49-F238E27FC236}">
                <a16:creationId xmlns:a16="http://schemas.microsoft.com/office/drawing/2014/main" id="{566A2F46-F873-A0E3-5D56-08502D591805}"/>
              </a:ext>
            </a:extLst>
          </p:cNvPr>
          <p:cNvSpPr/>
          <p:nvPr/>
        </p:nvSpPr>
        <p:spPr>
          <a:xfrm>
            <a:off x="1524000" y="2933700"/>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C57F26F-A2F8-ECB4-1437-652391561362}"/>
              </a:ext>
            </a:extLst>
          </p:cNvPr>
          <p:cNvSpPr/>
          <p:nvPr/>
        </p:nvSpPr>
        <p:spPr>
          <a:xfrm>
            <a:off x="9525000" y="2933700"/>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TextBox 17">
            <a:extLst>
              <a:ext uri="{FF2B5EF4-FFF2-40B4-BE49-F238E27FC236}">
                <a16:creationId xmlns:a16="http://schemas.microsoft.com/office/drawing/2014/main" id="{B6396948-FE0A-9B5C-F3CF-206E13B4F839}"/>
              </a:ext>
            </a:extLst>
          </p:cNvPr>
          <p:cNvSpPr txBox="1"/>
          <p:nvPr/>
        </p:nvSpPr>
        <p:spPr>
          <a:xfrm>
            <a:off x="2533650" y="35637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業務マニュアル未整備</a:t>
            </a:r>
            <a:endParaRPr lang="en-US" sz="3200" b="1" dirty="0">
              <a:solidFill>
                <a:srgbClr val="545454"/>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B700C86D-E764-A79D-B002-0EFB96123E7F}"/>
              </a:ext>
            </a:extLst>
          </p:cNvPr>
          <p:cNvSpPr txBox="1"/>
          <p:nvPr/>
        </p:nvSpPr>
        <p:spPr>
          <a:xfrm>
            <a:off x="2533650" y="4185046"/>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業務フローが属人的で、</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マニュアルが未整備な業務もある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13" name="TextBox 17">
            <a:extLst>
              <a:ext uri="{FF2B5EF4-FFF2-40B4-BE49-F238E27FC236}">
                <a16:creationId xmlns:a16="http://schemas.microsoft.com/office/drawing/2014/main" id="{37BDF25F-FD37-3AC3-CD7D-B1DCDE35EC43}"/>
              </a:ext>
            </a:extLst>
          </p:cNvPr>
          <p:cNvSpPr txBox="1"/>
          <p:nvPr/>
        </p:nvSpPr>
        <p:spPr>
          <a:xfrm>
            <a:off x="10591800" y="3792378"/>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業務マニュアルを作成</a:t>
            </a:r>
            <a:endParaRPr lang="en-US" sz="3200" b="1" dirty="0">
              <a:solidFill>
                <a:srgbClr val="545454"/>
              </a:solidFill>
              <a:latin typeface="Noto Sans JP Bold"/>
              <a:ea typeface="Noto Sans JP Bold"/>
              <a:cs typeface="Noto Sans JP Bold"/>
              <a:sym typeface="Noto Sans JP Bold"/>
            </a:endParaRPr>
          </a:p>
        </p:txBody>
      </p:sp>
      <p:sp>
        <p:nvSpPr>
          <p:cNvPr id="14" name="正方形/長方形 13">
            <a:extLst>
              <a:ext uri="{FF2B5EF4-FFF2-40B4-BE49-F238E27FC236}">
                <a16:creationId xmlns:a16="http://schemas.microsoft.com/office/drawing/2014/main" id="{932EDFA2-5300-E240-FC8C-ACB78BB6C3C9}"/>
              </a:ext>
            </a:extLst>
          </p:cNvPr>
          <p:cNvSpPr/>
          <p:nvPr/>
        </p:nvSpPr>
        <p:spPr>
          <a:xfrm>
            <a:off x="1524000" y="6002178"/>
            <a:ext cx="6324600" cy="2209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CE6C8C-5C81-E88D-1220-CA13F7D9EE09}"/>
              </a:ext>
            </a:extLst>
          </p:cNvPr>
          <p:cNvSpPr/>
          <p:nvPr/>
        </p:nvSpPr>
        <p:spPr>
          <a:xfrm>
            <a:off x="9525000" y="6002178"/>
            <a:ext cx="6324600" cy="220980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TextBox 17">
            <a:extLst>
              <a:ext uri="{FF2B5EF4-FFF2-40B4-BE49-F238E27FC236}">
                <a16:creationId xmlns:a16="http://schemas.microsoft.com/office/drawing/2014/main" id="{D1DD2734-A3C7-CFC8-1788-ADF8A9AAF7A5}"/>
              </a:ext>
            </a:extLst>
          </p:cNvPr>
          <p:cNvSpPr txBox="1"/>
          <p:nvPr/>
        </p:nvSpPr>
        <p:spPr>
          <a:xfrm>
            <a:off x="2533650" y="6632256"/>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データ活用が限定的</a:t>
            </a:r>
            <a:endParaRPr lang="en-US" sz="3200" b="1" dirty="0">
              <a:solidFill>
                <a:srgbClr val="545454"/>
              </a:solidFill>
              <a:latin typeface="Noto Sans JP Bold"/>
              <a:ea typeface="Noto Sans JP Bold"/>
              <a:cs typeface="Noto Sans JP Bold"/>
              <a:sym typeface="Noto Sans JP Bold"/>
            </a:endParaRPr>
          </a:p>
        </p:txBody>
      </p:sp>
      <p:sp>
        <p:nvSpPr>
          <p:cNvPr id="20" name="TextBox 17">
            <a:extLst>
              <a:ext uri="{FF2B5EF4-FFF2-40B4-BE49-F238E27FC236}">
                <a16:creationId xmlns:a16="http://schemas.microsoft.com/office/drawing/2014/main" id="{A6FB93F3-899F-DEFE-78AC-DBDB665B5698}"/>
              </a:ext>
            </a:extLst>
          </p:cNvPr>
          <p:cNvSpPr txBox="1"/>
          <p:nvPr/>
        </p:nvSpPr>
        <p:spPr>
          <a:xfrm>
            <a:off x="2533650" y="7253524"/>
            <a:ext cx="447675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蓄積データが</a:t>
            </a:r>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Excel</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ファイルで点在</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データ加工・意思決定に時間がかかる</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23" name="TextBox 17">
            <a:extLst>
              <a:ext uri="{FF2B5EF4-FFF2-40B4-BE49-F238E27FC236}">
                <a16:creationId xmlns:a16="http://schemas.microsoft.com/office/drawing/2014/main" id="{433953C3-0293-8755-5AF2-6D5E39AB2E95}"/>
              </a:ext>
            </a:extLst>
          </p:cNvPr>
          <p:cNvSpPr txBox="1"/>
          <p:nvPr/>
        </p:nvSpPr>
        <p:spPr>
          <a:xfrm>
            <a:off x="10591800" y="6368414"/>
            <a:ext cx="4838700" cy="1477328"/>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ツールでの可視化</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データを整理し、</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情報基盤として整備</a:t>
            </a:r>
            <a:endParaRPr lang="en-US" sz="3200" b="1" dirty="0">
              <a:solidFill>
                <a:srgbClr val="545454"/>
              </a:solidFill>
              <a:latin typeface="Noto Sans JP Bold"/>
              <a:ea typeface="Noto Sans JP Bold"/>
              <a:cs typeface="Noto Sans JP Bold"/>
              <a:sym typeface="Noto Sans JP Bold"/>
            </a:endParaRPr>
          </a:p>
        </p:txBody>
      </p:sp>
      <p:sp>
        <p:nvSpPr>
          <p:cNvPr id="28" name="二等辺三角形 27">
            <a:extLst>
              <a:ext uri="{FF2B5EF4-FFF2-40B4-BE49-F238E27FC236}">
                <a16:creationId xmlns:a16="http://schemas.microsoft.com/office/drawing/2014/main" id="{595484B5-708F-3819-04C5-8C98C4CCFFC9}"/>
              </a:ext>
            </a:extLst>
          </p:cNvPr>
          <p:cNvSpPr/>
          <p:nvPr/>
        </p:nvSpPr>
        <p:spPr>
          <a:xfrm rot="5400000">
            <a:off x="8458200" y="3860742"/>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05846038-CA0B-5882-83D9-69F4913B6C6A}"/>
              </a:ext>
            </a:extLst>
          </p:cNvPr>
          <p:cNvSpPr/>
          <p:nvPr/>
        </p:nvSpPr>
        <p:spPr>
          <a:xfrm rot="5400000">
            <a:off x="8458200" y="6929220"/>
            <a:ext cx="455493" cy="392666"/>
          </a:xfrm>
          <a:prstGeom prs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77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5C8D2-36CD-936C-956F-DD26CC1D45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DACE20-8DCA-4092-2B85-EF58A52B4BB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056C2374-4C2D-DFBD-0279-A3B0D57C675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075C5F70-C521-F796-4B1D-A3CDC67D6E96}"/>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71CA8CE3-075F-B672-2D97-CFAEABCB5B13}"/>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EBECEB51-84FD-2B91-8513-68E647FF3C2F}"/>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業務マニュアルの作成</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2" name="TextBox 17">
            <a:extLst>
              <a:ext uri="{FF2B5EF4-FFF2-40B4-BE49-F238E27FC236}">
                <a16:creationId xmlns:a16="http://schemas.microsoft.com/office/drawing/2014/main" id="{0CC86C2D-4C53-DA31-9FE7-A6854C2DC850}"/>
              </a:ext>
            </a:extLst>
          </p:cNvPr>
          <p:cNvSpPr txBox="1"/>
          <p:nvPr/>
        </p:nvSpPr>
        <p:spPr>
          <a:xfrm>
            <a:off x="2343150" y="1372628"/>
            <a:ext cx="13601700"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OneNote</a:t>
            </a:r>
            <a:r>
              <a:rPr lang="ja-JP" altLang="en-US" sz="3200" b="1" dirty="0">
                <a:solidFill>
                  <a:srgbClr val="545454"/>
                </a:solidFill>
                <a:latin typeface="Noto Sans JP Bold"/>
                <a:ea typeface="Noto Sans JP Bold"/>
                <a:cs typeface="Noto Sans JP Bold"/>
                <a:sym typeface="Noto Sans JP Bold"/>
              </a:rPr>
              <a:t>を活用し、業務マニュアルを作成</a:t>
            </a:r>
            <a:endParaRPr lang="en-US" sz="3200" b="1" dirty="0">
              <a:solidFill>
                <a:srgbClr val="545454"/>
              </a:solidFill>
              <a:latin typeface="Noto Sans JP Bold"/>
              <a:ea typeface="Noto Sans JP Bold"/>
              <a:cs typeface="Noto Sans JP Bold"/>
              <a:sym typeface="Noto Sans JP Bold"/>
            </a:endParaRPr>
          </a:p>
        </p:txBody>
      </p:sp>
      <p:sp>
        <p:nvSpPr>
          <p:cNvPr id="17" name="Freeform 18">
            <a:extLst>
              <a:ext uri="{FF2B5EF4-FFF2-40B4-BE49-F238E27FC236}">
                <a16:creationId xmlns:a16="http://schemas.microsoft.com/office/drawing/2014/main" id="{CD5ED8DE-D30D-9314-D0DA-03B72889F713}"/>
              </a:ext>
            </a:extLst>
          </p:cNvPr>
          <p:cNvSpPr/>
          <p:nvPr/>
        </p:nvSpPr>
        <p:spPr>
          <a:xfrm>
            <a:off x="642711" y="8879175"/>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9" name="TextBox 19">
            <a:extLst>
              <a:ext uri="{FF2B5EF4-FFF2-40B4-BE49-F238E27FC236}">
                <a16:creationId xmlns:a16="http://schemas.microsoft.com/office/drawing/2014/main" id="{86F2261E-E92F-A60D-DD1F-F83A1A457FA6}"/>
              </a:ext>
            </a:extLst>
          </p:cNvPr>
          <p:cNvSpPr txBox="1"/>
          <p:nvPr/>
        </p:nvSpPr>
        <p:spPr>
          <a:xfrm>
            <a:off x="626382" y="8926582"/>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効果</a:t>
            </a:r>
            <a:endParaRPr lang="en-US" sz="2800" b="1" dirty="0">
              <a:solidFill>
                <a:srgbClr val="FFFFFF"/>
              </a:solidFill>
              <a:latin typeface="Noto Sans JP Bold"/>
              <a:ea typeface="Noto Sans JP Bold"/>
              <a:cs typeface="Noto Sans JP Bold"/>
              <a:sym typeface="Noto Sans JP Bold"/>
            </a:endParaRPr>
          </a:p>
        </p:txBody>
      </p:sp>
      <p:sp>
        <p:nvSpPr>
          <p:cNvPr id="22" name="Freeform 18">
            <a:extLst>
              <a:ext uri="{FF2B5EF4-FFF2-40B4-BE49-F238E27FC236}">
                <a16:creationId xmlns:a16="http://schemas.microsoft.com/office/drawing/2014/main" id="{C5570236-FA71-5774-0562-B8FB3EE72D69}"/>
              </a:ext>
            </a:extLst>
          </p:cNvPr>
          <p:cNvSpPr/>
          <p:nvPr/>
        </p:nvSpPr>
        <p:spPr>
          <a:xfrm>
            <a:off x="626382" y="1284991"/>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4" name="TextBox 19">
            <a:extLst>
              <a:ext uri="{FF2B5EF4-FFF2-40B4-BE49-F238E27FC236}">
                <a16:creationId xmlns:a16="http://schemas.microsoft.com/office/drawing/2014/main" id="{8430F323-2E13-5169-0A8F-C308CFD8090E}"/>
              </a:ext>
            </a:extLst>
          </p:cNvPr>
          <p:cNvSpPr txBox="1"/>
          <p:nvPr/>
        </p:nvSpPr>
        <p:spPr>
          <a:xfrm>
            <a:off x="610053" y="1332398"/>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内容</a:t>
            </a:r>
            <a:endParaRPr lang="en-US" sz="2800" b="1" dirty="0">
              <a:solidFill>
                <a:srgbClr val="FFFFFF"/>
              </a:solidFill>
              <a:latin typeface="Noto Sans JP Bold"/>
              <a:ea typeface="Noto Sans JP Bold"/>
              <a:cs typeface="Noto Sans JP Bold"/>
              <a:sym typeface="Noto Sans JP Bold"/>
            </a:endParaRPr>
          </a:p>
        </p:txBody>
      </p:sp>
      <p:pic>
        <p:nvPicPr>
          <p:cNvPr id="26" name="図 25">
            <a:extLst>
              <a:ext uri="{FF2B5EF4-FFF2-40B4-BE49-F238E27FC236}">
                <a16:creationId xmlns:a16="http://schemas.microsoft.com/office/drawing/2014/main" id="{BD497773-2751-DEF1-FA81-6F4927EEF0E9}"/>
              </a:ext>
            </a:extLst>
          </p:cNvPr>
          <p:cNvPicPr>
            <a:picLocks noChangeAspect="1"/>
          </p:cNvPicPr>
          <p:nvPr/>
        </p:nvPicPr>
        <p:blipFill>
          <a:blip r:embed="rId2"/>
          <a:stretch>
            <a:fillRect/>
          </a:stretch>
        </p:blipFill>
        <p:spPr>
          <a:xfrm>
            <a:off x="2277134" y="3253163"/>
            <a:ext cx="6649378" cy="4210638"/>
          </a:xfrm>
          <a:prstGeom prst="rect">
            <a:avLst/>
          </a:prstGeom>
          <a:ln>
            <a:solidFill>
              <a:schemeClr val="bg1">
                <a:lumMod val="50000"/>
              </a:schemeClr>
            </a:solidFill>
          </a:ln>
        </p:spPr>
      </p:pic>
      <p:sp>
        <p:nvSpPr>
          <p:cNvPr id="27" name="TextBox 17">
            <a:extLst>
              <a:ext uri="{FF2B5EF4-FFF2-40B4-BE49-F238E27FC236}">
                <a16:creationId xmlns:a16="http://schemas.microsoft.com/office/drawing/2014/main" id="{CB3C37F1-9FEC-1CCD-D045-223079ADB8CE}"/>
              </a:ext>
            </a:extLst>
          </p:cNvPr>
          <p:cNvSpPr txBox="1"/>
          <p:nvPr/>
        </p:nvSpPr>
        <p:spPr>
          <a:xfrm>
            <a:off x="2343150" y="8801100"/>
            <a:ext cx="489585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3</a:t>
            </a:r>
            <a:r>
              <a:rPr lang="ja-JP" altLang="en-US" sz="3200" b="1" dirty="0">
                <a:solidFill>
                  <a:srgbClr val="545454"/>
                </a:solidFill>
                <a:latin typeface="Noto Sans JP Bold"/>
                <a:ea typeface="Noto Sans JP Bold"/>
                <a:cs typeface="Noto Sans JP Bold"/>
                <a:sym typeface="Noto Sans JP Bold"/>
              </a:rPr>
              <a:t>時間</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月　</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0.02</a:t>
            </a:r>
            <a:r>
              <a:rPr lang="ja-JP" altLang="en-US" sz="3200" b="1" dirty="0">
                <a:solidFill>
                  <a:srgbClr val="545454"/>
                </a:solidFill>
                <a:latin typeface="Noto Sans JP Bold"/>
                <a:ea typeface="Noto Sans JP Bold"/>
                <a:cs typeface="Noto Sans JP Bold"/>
                <a:sym typeface="Noto Sans JP Bold"/>
              </a:rPr>
              <a:t>人</a:t>
            </a:r>
            <a:r>
              <a:rPr lang="en-US" altLang="ja-JP" sz="3200" b="1" dirty="0">
                <a:solidFill>
                  <a:srgbClr val="545454"/>
                </a:solidFill>
                <a:latin typeface="Noto Sans JP Bold"/>
                <a:ea typeface="Noto Sans JP Bold"/>
                <a:cs typeface="Noto Sans JP Bold"/>
                <a:sym typeface="Noto Sans JP Bold"/>
              </a:rPr>
              <a:t>)</a:t>
            </a:r>
          </a:p>
        </p:txBody>
      </p:sp>
      <p:sp>
        <p:nvSpPr>
          <p:cNvPr id="30" name="TextBox 17">
            <a:extLst>
              <a:ext uri="{FF2B5EF4-FFF2-40B4-BE49-F238E27FC236}">
                <a16:creationId xmlns:a16="http://schemas.microsoft.com/office/drawing/2014/main" id="{B98E8A58-4B5E-2FF8-C255-54EB7D405D52}"/>
              </a:ext>
            </a:extLst>
          </p:cNvPr>
          <p:cNvSpPr txBox="1"/>
          <p:nvPr/>
        </p:nvSpPr>
        <p:spPr>
          <a:xfrm>
            <a:off x="2277134" y="2205909"/>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今後後任が入ってきてスムーズな引継ぎや教育時間を</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減らせるようマニュアルを作ることを心掛けた</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31" name="テキスト ボックス 30">
            <a:extLst>
              <a:ext uri="{FF2B5EF4-FFF2-40B4-BE49-F238E27FC236}">
                <a16:creationId xmlns:a16="http://schemas.microsoft.com/office/drawing/2014/main" id="{26A0B667-D2BB-A589-BC22-CC67A3D35A95}"/>
              </a:ext>
            </a:extLst>
          </p:cNvPr>
          <p:cNvSpPr txBox="1"/>
          <p:nvPr/>
        </p:nvSpPr>
        <p:spPr>
          <a:xfrm>
            <a:off x="2277134" y="7619973"/>
            <a:ext cx="7402989"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図：項目ごとに業務を洗い出し、それに対応するマニュアルを作成</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sp>
        <p:nvSpPr>
          <p:cNvPr id="32" name="テキスト ボックス 31">
            <a:extLst>
              <a:ext uri="{FF2B5EF4-FFF2-40B4-BE49-F238E27FC236}">
                <a16:creationId xmlns:a16="http://schemas.microsoft.com/office/drawing/2014/main" id="{B2103646-B7EB-8CF8-62EE-E855DCD7613C}"/>
              </a:ext>
            </a:extLst>
          </p:cNvPr>
          <p:cNvSpPr txBox="1"/>
          <p:nvPr/>
        </p:nvSpPr>
        <p:spPr>
          <a:xfrm>
            <a:off x="10058400" y="7619973"/>
            <a:ext cx="4495141"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err="1">
                <a:latin typeface="Noto Sans JP" panose="020B0200000000000000" pitchFamily="50" charset="-128"/>
                <a:ea typeface="Noto Sans JP" panose="020B0200000000000000" pitchFamily="50" charset="-128"/>
              </a:rPr>
              <a:t>Onenote</a:t>
            </a:r>
            <a:r>
              <a:rPr kumimoji="1" lang="ja-JP" altLang="en-US" dirty="0">
                <a:latin typeface="Noto Sans JP" panose="020B0200000000000000" pitchFamily="50" charset="-128"/>
                <a:ea typeface="Noto Sans JP" panose="020B0200000000000000" pitchFamily="50" charset="-128"/>
              </a:rPr>
              <a:t>を活用したマニュアル作成</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pic>
        <p:nvPicPr>
          <p:cNvPr id="33" name="図 32">
            <a:extLst>
              <a:ext uri="{FF2B5EF4-FFF2-40B4-BE49-F238E27FC236}">
                <a16:creationId xmlns:a16="http://schemas.microsoft.com/office/drawing/2014/main" id="{794D9273-DF8A-15F0-E78A-B9086EC682CC}"/>
              </a:ext>
            </a:extLst>
          </p:cNvPr>
          <p:cNvPicPr>
            <a:picLocks noChangeAspect="1"/>
          </p:cNvPicPr>
          <p:nvPr/>
        </p:nvPicPr>
        <p:blipFill>
          <a:blip r:embed="rId2"/>
          <a:stretch>
            <a:fillRect/>
          </a:stretch>
        </p:blipFill>
        <p:spPr>
          <a:xfrm>
            <a:off x="10058400" y="3162300"/>
            <a:ext cx="6649378" cy="4210638"/>
          </a:xfrm>
          <a:prstGeom prst="rect">
            <a:avLst/>
          </a:prstGeom>
          <a:ln>
            <a:solidFill>
              <a:schemeClr val="bg1">
                <a:lumMod val="50000"/>
              </a:schemeClr>
            </a:solidFill>
          </a:ln>
        </p:spPr>
      </p:pic>
      <p:sp>
        <p:nvSpPr>
          <p:cNvPr id="34" name="TextBox 17">
            <a:extLst>
              <a:ext uri="{FF2B5EF4-FFF2-40B4-BE49-F238E27FC236}">
                <a16:creationId xmlns:a16="http://schemas.microsoft.com/office/drawing/2014/main" id="{920A34DE-97D6-0066-A367-1A0962B4A17C}"/>
              </a:ext>
            </a:extLst>
          </p:cNvPr>
          <p:cNvSpPr txBox="1"/>
          <p:nvPr/>
        </p:nvSpPr>
        <p:spPr>
          <a:xfrm>
            <a:off x="2287167" y="9334500"/>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マニュアルを参照することで削減される質問時間、引継ぎ時間</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想定効果</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Tree>
    <p:extLst>
      <p:ext uri="{BB962C8B-B14F-4D97-AF65-F5344CB8AC3E}">
        <p14:creationId xmlns:p14="http://schemas.microsoft.com/office/powerpoint/2010/main" val="242498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8C39-67DC-8B88-4703-4457B75224D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22EC68-2B2E-735B-41E1-15070326D92D}"/>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1D1C1DFA-4B06-03FF-9037-F7B55394C56C}"/>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D68F9C9A-1D7E-180F-0C5F-D3AE56A68E1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9DF486-93A1-5AE0-2B5D-4F4A3E209CDB}"/>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E3A7292C-F3DE-21AD-A287-39FCA3DA3153}"/>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en-US" altLang="ja-JP" sz="3600" dirty="0">
                <a:solidFill>
                  <a:srgbClr val="292B2B"/>
                </a:solidFill>
                <a:latin typeface="Noto Sans JP Bold" panose="020B0200000000000000" charset="-128"/>
                <a:ea typeface="Noto Sans JP Bold" panose="020B0200000000000000" charset="-128"/>
                <a:cs typeface="Now"/>
                <a:sym typeface="Now"/>
              </a:rPr>
              <a:t>BI</a:t>
            </a:r>
            <a:r>
              <a:rPr lang="ja-JP" altLang="en-US" sz="3600" dirty="0">
                <a:solidFill>
                  <a:srgbClr val="292B2B"/>
                </a:solidFill>
                <a:latin typeface="Noto Sans JP Bold" panose="020B0200000000000000" charset="-128"/>
                <a:ea typeface="Noto Sans JP Bold" panose="020B0200000000000000" charset="-128"/>
                <a:cs typeface="Now"/>
                <a:sym typeface="Now"/>
              </a:rPr>
              <a:t>ツール可視化 情報基盤整備</a:t>
            </a:r>
          </a:p>
        </p:txBody>
      </p:sp>
      <p:sp>
        <p:nvSpPr>
          <p:cNvPr id="12" name="TextBox 17">
            <a:extLst>
              <a:ext uri="{FF2B5EF4-FFF2-40B4-BE49-F238E27FC236}">
                <a16:creationId xmlns:a16="http://schemas.microsoft.com/office/drawing/2014/main" id="{57C4BB89-5106-1151-08B7-F17DB9DE6AB7}"/>
              </a:ext>
            </a:extLst>
          </p:cNvPr>
          <p:cNvSpPr txBox="1"/>
          <p:nvPr/>
        </p:nvSpPr>
        <p:spPr>
          <a:xfrm>
            <a:off x="2343150" y="1320943"/>
            <a:ext cx="13601700" cy="984885"/>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蓄積される輸送実績データ・運賃交渉</a:t>
            </a:r>
            <a:r>
              <a:rPr lang="en-US" altLang="ja-JP" sz="3200" b="1" dirty="0">
                <a:solidFill>
                  <a:srgbClr val="545454"/>
                </a:solidFill>
                <a:latin typeface="Noto Sans JP Bold"/>
                <a:ea typeface="Noto Sans JP Bold"/>
                <a:cs typeface="Noto Sans JP Bold"/>
                <a:sym typeface="Noto Sans JP Bold"/>
              </a:rPr>
              <a:t>BID</a:t>
            </a:r>
            <a:r>
              <a:rPr lang="ja-JP" altLang="en-US" sz="3200" b="1" dirty="0">
                <a:solidFill>
                  <a:srgbClr val="545454"/>
                </a:solidFill>
                <a:latin typeface="Noto Sans JP Bold"/>
                <a:ea typeface="Noto Sans JP Bold"/>
                <a:cs typeface="Noto Sans JP Bold"/>
                <a:sym typeface="Noto Sans JP Bold"/>
              </a:rPr>
              <a:t>データを活用し</a:t>
            </a:r>
            <a:endParaRPr lang="en-US" altLang="ja-JP" sz="3200" b="1" dirty="0">
              <a:solidFill>
                <a:srgbClr val="545454"/>
              </a:solidFill>
              <a:latin typeface="Noto Sans JP Bold"/>
              <a:ea typeface="Noto Sans JP Bold"/>
              <a:cs typeface="Noto Sans JP Bold"/>
              <a:sym typeface="Noto Sans JP Bold"/>
            </a:endParaRPr>
          </a:p>
          <a:p>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ツール</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情報基盤</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を作成</a:t>
            </a:r>
            <a:endParaRPr lang="en-US" sz="3200" b="1" dirty="0">
              <a:solidFill>
                <a:srgbClr val="545454"/>
              </a:solidFill>
              <a:latin typeface="Noto Sans JP Bold"/>
              <a:ea typeface="Noto Sans JP Bold"/>
              <a:cs typeface="Noto Sans JP Bold"/>
              <a:sym typeface="Noto Sans JP Bold"/>
            </a:endParaRPr>
          </a:p>
        </p:txBody>
      </p:sp>
      <p:sp>
        <p:nvSpPr>
          <p:cNvPr id="17" name="Freeform 18">
            <a:extLst>
              <a:ext uri="{FF2B5EF4-FFF2-40B4-BE49-F238E27FC236}">
                <a16:creationId xmlns:a16="http://schemas.microsoft.com/office/drawing/2014/main" id="{88D36DA4-723A-E22F-6FE2-AC79164CF361}"/>
              </a:ext>
            </a:extLst>
          </p:cNvPr>
          <p:cNvSpPr/>
          <p:nvPr/>
        </p:nvSpPr>
        <p:spPr>
          <a:xfrm>
            <a:off x="642711" y="8801100"/>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9" name="TextBox 19">
            <a:extLst>
              <a:ext uri="{FF2B5EF4-FFF2-40B4-BE49-F238E27FC236}">
                <a16:creationId xmlns:a16="http://schemas.microsoft.com/office/drawing/2014/main" id="{C62DD337-698A-BA52-ECBA-5885C8202D19}"/>
              </a:ext>
            </a:extLst>
          </p:cNvPr>
          <p:cNvSpPr txBox="1"/>
          <p:nvPr/>
        </p:nvSpPr>
        <p:spPr>
          <a:xfrm>
            <a:off x="626382" y="8848507"/>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効果</a:t>
            </a:r>
            <a:endParaRPr lang="en-US" sz="2800" b="1" dirty="0">
              <a:solidFill>
                <a:srgbClr val="FFFFFF"/>
              </a:solidFill>
              <a:latin typeface="Noto Sans JP Bold"/>
              <a:ea typeface="Noto Sans JP Bold"/>
              <a:cs typeface="Noto Sans JP Bold"/>
              <a:sym typeface="Noto Sans JP Bold"/>
            </a:endParaRPr>
          </a:p>
        </p:txBody>
      </p:sp>
      <p:sp>
        <p:nvSpPr>
          <p:cNvPr id="22" name="Freeform 18">
            <a:extLst>
              <a:ext uri="{FF2B5EF4-FFF2-40B4-BE49-F238E27FC236}">
                <a16:creationId xmlns:a16="http://schemas.microsoft.com/office/drawing/2014/main" id="{BFAFE9A5-D998-704B-2DC2-2E9C52D89215}"/>
              </a:ext>
            </a:extLst>
          </p:cNvPr>
          <p:cNvSpPr/>
          <p:nvPr/>
        </p:nvSpPr>
        <p:spPr>
          <a:xfrm>
            <a:off x="626382" y="1427335"/>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4" name="TextBox 19">
            <a:extLst>
              <a:ext uri="{FF2B5EF4-FFF2-40B4-BE49-F238E27FC236}">
                <a16:creationId xmlns:a16="http://schemas.microsoft.com/office/drawing/2014/main" id="{597B0C58-9C4F-E777-4365-1B793CD3C224}"/>
              </a:ext>
            </a:extLst>
          </p:cNvPr>
          <p:cNvSpPr txBox="1"/>
          <p:nvPr/>
        </p:nvSpPr>
        <p:spPr>
          <a:xfrm>
            <a:off x="610053" y="1474742"/>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内容</a:t>
            </a:r>
            <a:endParaRPr lang="en-US" sz="2800" b="1" dirty="0">
              <a:solidFill>
                <a:srgbClr val="FFFFFF"/>
              </a:solidFill>
              <a:latin typeface="Noto Sans JP Bold"/>
              <a:ea typeface="Noto Sans JP Bold"/>
              <a:cs typeface="Noto Sans JP Bold"/>
              <a:sym typeface="Noto Sans JP Bold"/>
            </a:endParaRPr>
          </a:p>
        </p:txBody>
      </p:sp>
      <p:pic>
        <p:nvPicPr>
          <p:cNvPr id="26" name="図 25">
            <a:extLst>
              <a:ext uri="{FF2B5EF4-FFF2-40B4-BE49-F238E27FC236}">
                <a16:creationId xmlns:a16="http://schemas.microsoft.com/office/drawing/2014/main" id="{7984A525-7A93-0C49-D7B0-0E12BA998420}"/>
              </a:ext>
            </a:extLst>
          </p:cNvPr>
          <p:cNvPicPr>
            <a:picLocks noChangeAspect="1"/>
          </p:cNvPicPr>
          <p:nvPr/>
        </p:nvPicPr>
        <p:blipFill>
          <a:blip r:embed="rId2"/>
          <a:stretch>
            <a:fillRect/>
          </a:stretch>
        </p:blipFill>
        <p:spPr>
          <a:xfrm>
            <a:off x="2277134" y="3390900"/>
            <a:ext cx="6649378" cy="4210638"/>
          </a:xfrm>
          <a:prstGeom prst="rect">
            <a:avLst/>
          </a:prstGeom>
          <a:ln>
            <a:solidFill>
              <a:schemeClr val="bg1">
                <a:lumMod val="50000"/>
              </a:schemeClr>
            </a:solidFill>
          </a:ln>
        </p:spPr>
      </p:pic>
      <p:sp>
        <p:nvSpPr>
          <p:cNvPr id="27" name="TextBox 17">
            <a:extLst>
              <a:ext uri="{FF2B5EF4-FFF2-40B4-BE49-F238E27FC236}">
                <a16:creationId xmlns:a16="http://schemas.microsoft.com/office/drawing/2014/main" id="{605AC04A-632D-29DF-62AD-391555C6B4D7}"/>
              </a:ext>
            </a:extLst>
          </p:cNvPr>
          <p:cNvSpPr txBox="1"/>
          <p:nvPr/>
        </p:nvSpPr>
        <p:spPr>
          <a:xfrm>
            <a:off x="2343150" y="8818432"/>
            <a:ext cx="489585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10</a:t>
            </a:r>
            <a:r>
              <a:rPr lang="ja-JP" altLang="en-US" sz="3200" b="1" dirty="0">
                <a:solidFill>
                  <a:srgbClr val="545454"/>
                </a:solidFill>
                <a:latin typeface="Noto Sans JP Bold"/>
                <a:ea typeface="Noto Sans JP Bold"/>
                <a:cs typeface="Noto Sans JP Bold"/>
                <a:sym typeface="Noto Sans JP Bold"/>
              </a:rPr>
              <a:t>時間</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月　</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a:t>
            </a:r>
            <a:r>
              <a:rPr lang="en-US" altLang="ja-JP" sz="3200" b="1" dirty="0">
                <a:solidFill>
                  <a:srgbClr val="545454"/>
                </a:solidFill>
                <a:latin typeface="Noto Sans JP Bold"/>
                <a:ea typeface="Noto Sans JP Bold"/>
                <a:cs typeface="Noto Sans JP Bold"/>
                <a:sym typeface="Noto Sans JP Bold"/>
              </a:rPr>
              <a:t>0.07</a:t>
            </a:r>
            <a:r>
              <a:rPr lang="ja-JP" altLang="en-US" sz="3200" b="1" dirty="0">
                <a:solidFill>
                  <a:srgbClr val="545454"/>
                </a:solidFill>
                <a:latin typeface="Noto Sans JP Bold"/>
                <a:ea typeface="Noto Sans JP Bold"/>
                <a:cs typeface="Noto Sans JP Bold"/>
                <a:sym typeface="Noto Sans JP Bold"/>
              </a:rPr>
              <a:t>人</a:t>
            </a:r>
            <a:r>
              <a:rPr lang="en-US" altLang="ja-JP" sz="3200" b="1" dirty="0">
                <a:solidFill>
                  <a:srgbClr val="545454"/>
                </a:solidFill>
                <a:latin typeface="Noto Sans JP Bold"/>
                <a:ea typeface="Noto Sans JP Bold"/>
                <a:cs typeface="Noto Sans JP Bold"/>
                <a:sym typeface="Noto Sans JP Bold"/>
              </a:rPr>
              <a:t>)</a:t>
            </a:r>
          </a:p>
        </p:txBody>
      </p:sp>
      <p:sp>
        <p:nvSpPr>
          <p:cNvPr id="30" name="TextBox 17">
            <a:extLst>
              <a:ext uri="{FF2B5EF4-FFF2-40B4-BE49-F238E27FC236}">
                <a16:creationId xmlns:a16="http://schemas.microsoft.com/office/drawing/2014/main" id="{FF433F8E-BF14-F7E7-E9AF-430E1CE476CE}"/>
              </a:ext>
            </a:extLst>
          </p:cNvPr>
          <p:cNvSpPr txBox="1"/>
          <p:nvPr/>
        </p:nvSpPr>
        <p:spPr>
          <a:xfrm>
            <a:off x="2277134" y="2624435"/>
            <a:ext cx="13601700" cy="307777"/>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データ加工時間削減・意思決定判断の加速を目的に情報基盤を整備</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
        <p:nvSpPr>
          <p:cNvPr id="6" name="テキスト ボックス 5">
            <a:extLst>
              <a:ext uri="{FF2B5EF4-FFF2-40B4-BE49-F238E27FC236}">
                <a16:creationId xmlns:a16="http://schemas.microsoft.com/office/drawing/2014/main" id="{1C8EA7BA-BA02-E15D-6BF5-3FF872F7B61F}"/>
              </a:ext>
            </a:extLst>
          </p:cNvPr>
          <p:cNvSpPr txBox="1"/>
          <p:nvPr/>
        </p:nvSpPr>
        <p:spPr>
          <a:xfrm>
            <a:off x="2277134" y="7776796"/>
            <a:ext cx="3562194"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a:latin typeface="Noto Sans JP" panose="020B0200000000000000" pitchFamily="50" charset="-128"/>
                <a:ea typeface="Noto Sans JP" panose="020B0200000000000000" pitchFamily="50" charset="-128"/>
              </a:rPr>
              <a:t>BI</a:t>
            </a:r>
            <a:r>
              <a:rPr kumimoji="1" lang="ja-JP" altLang="en-US" dirty="0">
                <a:latin typeface="Noto Sans JP" panose="020B0200000000000000" pitchFamily="50" charset="-128"/>
                <a:ea typeface="Noto Sans JP" panose="020B0200000000000000" pitchFamily="50" charset="-128"/>
              </a:rPr>
              <a:t>ツール、輸送実績可視化</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sp>
        <p:nvSpPr>
          <p:cNvPr id="7" name="テキスト ボックス 6">
            <a:extLst>
              <a:ext uri="{FF2B5EF4-FFF2-40B4-BE49-F238E27FC236}">
                <a16:creationId xmlns:a16="http://schemas.microsoft.com/office/drawing/2014/main" id="{DE350EF6-3DCD-6E96-82DD-0144F663EC40}"/>
              </a:ext>
            </a:extLst>
          </p:cNvPr>
          <p:cNvSpPr txBox="1"/>
          <p:nvPr/>
        </p:nvSpPr>
        <p:spPr>
          <a:xfrm>
            <a:off x="10363200" y="7776796"/>
            <a:ext cx="4485523" cy="369332"/>
          </a:xfrm>
          <a:prstGeom prst="rect">
            <a:avLst/>
          </a:prstGeom>
          <a:noFill/>
        </p:spPr>
        <p:txBody>
          <a:bodyPr wrap="none" rtlCol="0">
            <a:spAutoFit/>
          </a:bodyPr>
          <a:lstStyle/>
          <a:p>
            <a:r>
              <a:rPr kumimoji="1" lang="en-US" altLang="ja-JP" dirty="0">
                <a:latin typeface="Noto Sans JP" panose="020B0200000000000000" pitchFamily="50" charset="-128"/>
                <a:ea typeface="Noto Sans JP" panose="020B0200000000000000" pitchFamily="50" charset="-128"/>
              </a:rPr>
              <a:t>(</a:t>
            </a:r>
            <a:r>
              <a:rPr kumimoji="1" lang="ja-JP" altLang="en-US" dirty="0">
                <a:latin typeface="Noto Sans JP" panose="020B0200000000000000" pitchFamily="50" charset="-128"/>
                <a:ea typeface="Noto Sans JP" panose="020B0200000000000000" pitchFamily="50" charset="-128"/>
              </a:rPr>
              <a:t>図：</a:t>
            </a:r>
            <a:r>
              <a:rPr kumimoji="1" lang="en-US" altLang="ja-JP" dirty="0">
                <a:latin typeface="Noto Sans JP" panose="020B0200000000000000" pitchFamily="50" charset="-128"/>
                <a:ea typeface="Noto Sans JP" panose="020B0200000000000000" pitchFamily="50" charset="-128"/>
              </a:rPr>
              <a:t>BI</a:t>
            </a:r>
            <a:r>
              <a:rPr kumimoji="1" lang="ja-JP" altLang="en-US" dirty="0">
                <a:latin typeface="Noto Sans JP" panose="020B0200000000000000" pitchFamily="50" charset="-128"/>
                <a:ea typeface="Noto Sans JP" panose="020B0200000000000000" pitchFamily="50" charset="-128"/>
              </a:rPr>
              <a:t>ツール、運賃交渉金額影響可視化</a:t>
            </a:r>
            <a:r>
              <a:rPr kumimoji="1" lang="en-US" altLang="ja-JP" dirty="0">
                <a:latin typeface="Noto Sans JP" panose="020B0200000000000000" pitchFamily="50" charset="-128"/>
                <a:ea typeface="Noto Sans JP" panose="020B0200000000000000" pitchFamily="50" charset="-128"/>
              </a:rPr>
              <a:t>)</a:t>
            </a:r>
            <a:endParaRPr kumimoji="1" lang="ja-JP" altLang="en-US" dirty="0">
              <a:latin typeface="Noto Sans JP" panose="020B0200000000000000" pitchFamily="50" charset="-128"/>
              <a:ea typeface="Noto Sans JP" panose="020B0200000000000000" pitchFamily="50" charset="-128"/>
            </a:endParaRPr>
          </a:p>
        </p:txBody>
      </p:sp>
      <p:pic>
        <p:nvPicPr>
          <p:cNvPr id="8" name="図 7">
            <a:extLst>
              <a:ext uri="{FF2B5EF4-FFF2-40B4-BE49-F238E27FC236}">
                <a16:creationId xmlns:a16="http://schemas.microsoft.com/office/drawing/2014/main" id="{65F618FB-F72B-BE21-D1EF-A001F01A9B22}"/>
              </a:ext>
            </a:extLst>
          </p:cNvPr>
          <p:cNvPicPr>
            <a:picLocks noChangeAspect="1"/>
          </p:cNvPicPr>
          <p:nvPr/>
        </p:nvPicPr>
        <p:blipFill>
          <a:blip r:embed="rId2"/>
          <a:stretch>
            <a:fillRect/>
          </a:stretch>
        </p:blipFill>
        <p:spPr>
          <a:xfrm>
            <a:off x="10389637" y="3390900"/>
            <a:ext cx="6649378" cy="4210638"/>
          </a:xfrm>
          <a:prstGeom prst="rect">
            <a:avLst/>
          </a:prstGeom>
          <a:ln>
            <a:solidFill>
              <a:schemeClr val="bg1">
                <a:lumMod val="50000"/>
              </a:schemeClr>
            </a:solidFill>
          </a:ln>
        </p:spPr>
      </p:pic>
      <p:sp>
        <p:nvSpPr>
          <p:cNvPr id="9" name="TextBox 17">
            <a:extLst>
              <a:ext uri="{FF2B5EF4-FFF2-40B4-BE49-F238E27FC236}">
                <a16:creationId xmlns:a16="http://schemas.microsoft.com/office/drawing/2014/main" id="{B5C8597D-D245-7E7B-9477-B861204FE2AE}"/>
              </a:ext>
            </a:extLst>
          </p:cNvPr>
          <p:cNvSpPr txBox="1"/>
          <p:nvPr/>
        </p:nvSpPr>
        <p:spPr>
          <a:xfrm>
            <a:off x="2343150" y="9399567"/>
            <a:ext cx="13601700" cy="615553"/>
          </a:xfrm>
          <a:prstGeom prst="rect">
            <a:avLst/>
          </a:prstGeom>
        </p:spPr>
        <p:txBody>
          <a:bodyPr wrap="square" lIns="0" tIns="0" rIns="0" bIns="0" rtlCol="0" anchor="ctr">
            <a:spAutoFit/>
          </a:bodyPr>
          <a:lstStyle/>
          <a:p>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ロジスティクス統括センター各部門のデータ加工削減時間、運賃交渉の意思決定判断削減時間</a:t>
            </a:r>
            <a:endPar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a:p>
            <a:r>
              <a:rPr lang="en-US" altLang="ja-JP"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a:t>
            </a:r>
            <a:r>
              <a:rPr lang="ja-JP" alt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rPr>
              <a:t>想定効果</a:t>
            </a:r>
            <a:endParaRPr lang="en-US" sz="2000" dirty="0">
              <a:solidFill>
                <a:srgbClr val="545454"/>
              </a:solidFill>
              <a:latin typeface="Noto Sans JP" panose="020B0200000000000000" pitchFamily="50" charset="-128"/>
              <a:ea typeface="Noto Sans JP" panose="020B0200000000000000" pitchFamily="50" charset="-128"/>
              <a:cs typeface="Noto Sans JP Bold"/>
              <a:sym typeface="Noto Sans JP Bold"/>
            </a:endParaRPr>
          </a:p>
        </p:txBody>
      </p:sp>
    </p:spTree>
    <p:extLst>
      <p:ext uri="{BB962C8B-B14F-4D97-AF65-F5344CB8AC3E}">
        <p14:creationId xmlns:p14="http://schemas.microsoft.com/office/powerpoint/2010/main" val="96804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C44D-59E7-8C01-9254-E3B1C5F6D5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A6B55D-6974-A83E-0845-C3F82F09910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7349FE2F-D0A5-1B97-B4AC-6007F321E28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67E9C03B-4B64-E351-4A03-82748960AF50}"/>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FFECDF6E-15FE-388E-CA0E-0CD1FD94D724}"/>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5A2FFF3F-BCAF-4D6A-0144-27562D35D991}"/>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課題と反省</a:t>
            </a:r>
          </a:p>
        </p:txBody>
      </p:sp>
      <p:sp>
        <p:nvSpPr>
          <p:cNvPr id="10" name="TextBox 17">
            <a:extLst>
              <a:ext uri="{FF2B5EF4-FFF2-40B4-BE49-F238E27FC236}">
                <a16:creationId xmlns:a16="http://schemas.microsoft.com/office/drawing/2014/main" id="{201C9466-C6A7-35D9-4F78-D2FB6A05581D}"/>
              </a:ext>
            </a:extLst>
          </p:cNvPr>
          <p:cNvSpPr txBox="1"/>
          <p:nvPr/>
        </p:nvSpPr>
        <p:spPr>
          <a:xfrm>
            <a:off x="1562100" y="1667362"/>
            <a:ext cx="107823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作業</a:t>
            </a:r>
            <a:r>
              <a:rPr lang="en-US" altLang="ja-JP" sz="3200" b="1" dirty="0">
                <a:solidFill>
                  <a:srgbClr val="545454"/>
                </a:solidFill>
                <a:latin typeface="Noto Sans JP Bold"/>
                <a:ea typeface="Noto Sans JP Bold"/>
                <a:cs typeface="Noto Sans JP Bold"/>
                <a:sym typeface="Noto Sans JP Bold"/>
              </a:rPr>
              <a:t>PF</a:t>
            </a:r>
            <a:r>
              <a:rPr lang="ja-JP" altLang="en-US" sz="3200" b="1" dirty="0">
                <a:solidFill>
                  <a:srgbClr val="545454"/>
                </a:solidFill>
                <a:latin typeface="Noto Sans JP Bold"/>
                <a:ea typeface="Noto Sans JP Bold"/>
                <a:cs typeface="Noto Sans JP Bold"/>
                <a:sym typeface="Noto Sans JP Bold"/>
              </a:rPr>
              <a:t>が</a:t>
            </a:r>
            <a:r>
              <a:rPr lang="en-US" altLang="ja-JP" sz="3200" b="1" dirty="0">
                <a:solidFill>
                  <a:srgbClr val="545454"/>
                </a:solidFill>
                <a:latin typeface="Noto Sans JP Bold"/>
                <a:ea typeface="Noto Sans JP Bold"/>
                <a:cs typeface="Noto Sans JP Bold"/>
                <a:sym typeface="Noto Sans JP Bold"/>
              </a:rPr>
              <a:t>100%</a:t>
            </a:r>
            <a:r>
              <a:rPr lang="ja-JP" altLang="en-US" sz="3200" b="1" dirty="0">
                <a:solidFill>
                  <a:srgbClr val="545454"/>
                </a:solidFill>
                <a:latin typeface="Noto Sans JP Bold"/>
                <a:ea typeface="Noto Sans JP Bold"/>
                <a:cs typeface="Noto Sans JP Bold"/>
                <a:sym typeface="Noto Sans JP Bold"/>
              </a:rPr>
              <a:t>になる前での異動</a:t>
            </a:r>
            <a:endParaRPr lang="en-US" sz="3200" b="1" dirty="0">
              <a:solidFill>
                <a:srgbClr val="545454"/>
              </a:solidFill>
              <a:latin typeface="Noto Sans JP Bold"/>
              <a:ea typeface="Noto Sans JP Bold"/>
              <a:cs typeface="Noto Sans JP Bold"/>
              <a:sym typeface="Noto Sans JP Bold"/>
            </a:endParaRPr>
          </a:p>
        </p:txBody>
      </p:sp>
      <p:sp>
        <p:nvSpPr>
          <p:cNvPr id="11" name="Freeform 7">
            <a:extLst>
              <a:ext uri="{FF2B5EF4-FFF2-40B4-BE49-F238E27FC236}">
                <a16:creationId xmlns:a16="http://schemas.microsoft.com/office/drawing/2014/main" id="{D829C7AD-A82C-C1C6-0118-FFDC6CC26A32}"/>
              </a:ext>
            </a:extLst>
          </p:cNvPr>
          <p:cNvSpPr/>
          <p:nvPr/>
        </p:nvSpPr>
        <p:spPr>
          <a:xfrm>
            <a:off x="687280" y="152897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7">
            <a:extLst>
              <a:ext uri="{FF2B5EF4-FFF2-40B4-BE49-F238E27FC236}">
                <a16:creationId xmlns:a16="http://schemas.microsoft.com/office/drawing/2014/main" id="{74C955BE-A703-7373-9439-ECD18E698D8A}"/>
              </a:ext>
            </a:extLst>
          </p:cNvPr>
          <p:cNvSpPr txBox="1"/>
          <p:nvPr/>
        </p:nvSpPr>
        <p:spPr>
          <a:xfrm>
            <a:off x="1480774" y="2476500"/>
            <a:ext cx="12463826" cy="1723549"/>
          </a:xfrm>
          <a:prstGeom prst="rect">
            <a:avLst/>
          </a:prstGeom>
        </p:spPr>
        <p:txBody>
          <a:bodyPr wrap="square" lIns="0" tIns="0" rIns="0" bIns="0" rtlCol="0" anchor="t">
            <a:spAutoFit/>
          </a:bodyPr>
          <a:lstStyle/>
          <a:p>
            <a:r>
              <a:rPr lang="en-US" altLang="ja-JP" sz="2800" b="1" dirty="0">
                <a:solidFill>
                  <a:srgbClr val="545454"/>
                </a:solidFill>
                <a:latin typeface="Noto Sans JP Bold"/>
                <a:ea typeface="Noto Sans JP Bold"/>
                <a:cs typeface="Noto Sans JP Bold"/>
                <a:sym typeface="Noto Sans JP Bold"/>
              </a:rPr>
              <a:t>8</a:t>
            </a:r>
            <a:r>
              <a:rPr lang="ja-JP" altLang="en-US" sz="2800" b="1" dirty="0">
                <a:solidFill>
                  <a:srgbClr val="545454"/>
                </a:solidFill>
                <a:latin typeface="Noto Sans JP Bold"/>
                <a:ea typeface="Noto Sans JP Bold"/>
                <a:cs typeface="Noto Sans JP Bold"/>
                <a:sym typeface="Noto Sans JP Bold"/>
              </a:rPr>
              <a:t>カ月での効果としては前述した▲</a:t>
            </a:r>
            <a:r>
              <a:rPr lang="en-US" altLang="ja-JP" sz="2800" b="1" dirty="0">
                <a:solidFill>
                  <a:srgbClr val="545454"/>
                </a:solidFill>
                <a:latin typeface="Noto Sans JP Bold"/>
                <a:ea typeface="Noto Sans JP Bold"/>
                <a:cs typeface="Noto Sans JP Bold"/>
                <a:sym typeface="Noto Sans JP Bold"/>
              </a:rPr>
              <a:t>0.09</a:t>
            </a:r>
            <a:r>
              <a:rPr lang="ja-JP" altLang="en-US" sz="2800" b="1" dirty="0">
                <a:solidFill>
                  <a:srgbClr val="545454"/>
                </a:solidFill>
                <a:latin typeface="Noto Sans JP Bold"/>
                <a:ea typeface="Noto Sans JP Bold"/>
                <a:cs typeface="Noto Sans JP Bold"/>
                <a:sym typeface="Noto Sans JP Bold"/>
              </a:rPr>
              <a:t>人ほど</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課メンバーからのいただいた教育時間のロスに対して、</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それを回収する効果を出せていなかった</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今後はいつ異動になってもいいように、毎日を意識して仕事に取り組む</a:t>
            </a:r>
            <a:endParaRPr lang="en-US" altLang="ja-JP" sz="2800" b="1" dirty="0">
              <a:solidFill>
                <a:srgbClr val="545454"/>
              </a:solidFill>
              <a:latin typeface="Noto Sans JP Bold"/>
              <a:ea typeface="Noto Sans JP Bold"/>
              <a:cs typeface="Noto Sans JP Bold"/>
              <a:sym typeface="Noto Sans JP Bold"/>
            </a:endParaRPr>
          </a:p>
        </p:txBody>
      </p:sp>
      <p:grpSp>
        <p:nvGrpSpPr>
          <p:cNvPr id="18" name="Group 10">
            <a:extLst>
              <a:ext uri="{FF2B5EF4-FFF2-40B4-BE49-F238E27FC236}">
                <a16:creationId xmlns:a16="http://schemas.microsoft.com/office/drawing/2014/main" id="{F7664404-61AD-8747-8BC1-0CF9D68DBB40}"/>
              </a:ext>
            </a:extLst>
          </p:cNvPr>
          <p:cNvGrpSpPr/>
          <p:nvPr/>
        </p:nvGrpSpPr>
        <p:grpSpPr>
          <a:xfrm>
            <a:off x="3124200" y="2618407"/>
            <a:ext cx="5029200" cy="286113"/>
            <a:chOff x="0" y="-51284"/>
            <a:chExt cx="2622315" cy="111458"/>
          </a:xfrm>
        </p:grpSpPr>
        <p:sp>
          <p:nvSpPr>
            <p:cNvPr id="20" name="Freeform 11">
              <a:extLst>
                <a:ext uri="{FF2B5EF4-FFF2-40B4-BE49-F238E27FC236}">
                  <a16:creationId xmlns:a16="http://schemas.microsoft.com/office/drawing/2014/main" id="{3FE7C939-09FB-6C83-A062-09E3FC2476F9}"/>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23" name="TextBox 12">
              <a:extLst>
                <a:ext uri="{FF2B5EF4-FFF2-40B4-BE49-F238E27FC236}">
                  <a16:creationId xmlns:a16="http://schemas.microsoft.com/office/drawing/2014/main" id="{A8CE6B7F-162D-F225-E6F7-C9C2AA49E111}"/>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
        <p:nvSpPr>
          <p:cNvPr id="34" name="TextBox 17">
            <a:extLst>
              <a:ext uri="{FF2B5EF4-FFF2-40B4-BE49-F238E27FC236}">
                <a16:creationId xmlns:a16="http://schemas.microsoft.com/office/drawing/2014/main" id="{DA2BE002-D045-13B9-C99D-7034A0ECA740}"/>
              </a:ext>
            </a:extLst>
          </p:cNvPr>
          <p:cNvSpPr txBox="1"/>
          <p:nvPr/>
        </p:nvSpPr>
        <p:spPr>
          <a:xfrm>
            <a:off x="1562100" y="5153512"/>
            <a:ext cx="107823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課内でのコミュニケーション不足</a:t>
            </a:r>
            <a:endParaRPr lang="en-US" sz="3200" b="1" dirty="0">
              <a:solidFill>
                <a:srgbClr val="545454"/>
              </a:solidFill>
              <a:latin typeface="Noto Sans JP Bold"/>
              <a:ea typeface="Noto Sans JP Bold"/>
              <a:cs typeface="Noto Sans JP Bold"/>
              <a:sym typeface="Noto Sans JP Bold"/>
            </a:endParaRPr>
          </a:p>
        </p:txBody>
      </p:sp>
      <p:sp>
        <p:nvSpPr>
          <p:cNvPr id="35" name="Freeform 7">
            <a:extLst>
              <a:ext uri="{FF2B5EF4-FFF2-40B4-BE49-F238E27FC236}">
                <a16:creationId xmlns:a16="http://schemas.microsoft.com/office/drawing/2014/main" id="{9A797F63-7D7F-E079-171B-3D52A3A53093}"/>
              </a:ext>
            </a:extLst>
          </p:cNvPr>
          <p:cNvSpPr/>
          <p:nvPr/>
        </p:nvSpPr>
        <p:spPr>
          <a:xfrm>
            <a:off x="687280" y="501512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TextBox 17">
            <a:extLst>
              <a:ext uri="{FF2B5EF4-FFF2-40B4-BE49-F238E27FC236}">
                <a16:creationId xmlns:a16="http://schemas.microsoft.com/office/drawing/2014/main" id="{B8BA7596-D934-49C4-1616-C9879CBD4AF2}"/>
              </a:ext>
            </a:extLst>
          </p:cNvPr>
          <p:cNvSpPr txBox="1"/>
          <p:nvPr/>
        </p:nvSpPr>
        <p:spPr>
          <a:xfrm>
            <a:off x="1480774" y="5962650"/>
            <a:ext cx="12463826" cy="861774"/>
          </a:xfrm>
          <a:prstGeom prst="rect">
            <a:avLst/>
          </a:prstGeom>
        </p:spPr>
        <p:txBody>
          <a:bodyPr wrap="square" lIns="0" tIns="0" rIns="0" bIns="0" rtlCol="0" anchor="t">
            <a:spAutoFit/>
          </a:bodyPr>
          <a:lstStyle/>
          <a:p>
            <a:r>
              <a:rPr lang="ja-JP" altLang="en-US" sz="2800" b="1" dirty="0">
                <a:solidFill>
                  <a:srgbClr val="545454"/>
                </a:solidFill>
                <a:latin typeface="Noto Sans JP Bold"/>
                <a:ea typeface="Noto Sans JP Bold"/>
                <a:cs typeface="Noto Sans JP Bold"/>
                <a:sym typeface="Noto Sans JP Bold"/>
              </a:rPr>
              <a:t>新しい環境であり、課内メンバーと親睦を深めるのに時間がかかった</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積極的にセンター内の人と良い関係を築いていきたい</a:t>
            </a:r>
            <a:endParaRPr lang="en-US" altLang="ja-JP" sz="2800" b="1" dirty="0">
              <a:solidFill>
                <a:srgbClr val="545454"/>
              </a:solidFill>
              <a:latin typeface="Noto Sans JP Bold"/>
              <a:ea typeface="Noto Sans JP Bold"/>
              <a:cs typeface="Noto Sans JP Bold"/>
              <a:sym typeface="Noto Sans JP Bold"/>
            </a:endParaRPr>
          </a:p>
        </p:txBody>
      </p:sp>
      <p:grpSp>
        <p:nvGrpSpPr>
          <p:cNvPr id="37" name="Group 10">
            <a:extLst>
              <a:ext uri="{FF2B5EF4-FFF2-40B4-BE49-F238E27FC236}">
                <a16:creationId xmlns:a16="http://schemas.microsoft.com/office/drawing/2014/main" id="{5A2C41DC-FAC3-5F6F-75C1-CD027C066D3C}"/>
              </a:ext>
            </a:extLst>
          </p:cNvPr>
          <p:cNvGrpSpPr/>
          <p:nvPr/>
        </p:nvGrpSpPr>
        <p:grpSpPr>
          <a:xfrm>
            <a:off x="4724400" y="6104557"/>
            <a:ext cx="7848600" cy="286113"/>
            <a:chOff x="0" y="-51284"/>
            <a:chExt cx="2622315" cy="111458"/>
          </a:xfrm>
        </p:grpSpPr>
        <p:sp>
          <p:nvSpPr>
            <p:cNvPr id="38" name="Freeform 11">
              <a:extLst>
                <a:ext uri="{FF2B5EF4-FFF2-40B4-BE49-F238E27FC236}">
                  <a16:creationId xmlns:a16="http://schemas.microsoft.com/office/drawing/2014/main" id="{BAD027C0-17FC-6481-4F9D-76F4A47464FD}"/>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39" name="TextBox 12">
              <a:extLst>
                <a:ext uri="{FF2B5EF4-FFF2-40B4-BE49-F238E27FC236}">
                  <a16:creationId xmlns:a16="http://schemas.microsoft.com/office/drawing/2014/main" id="{71DA26BD-5E9E-BA74-F37E-22597EA758AE}"/>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Tree>
    <p:extLst>
      <p:ext uri="{BB962C8B-B14F-4D97-AF65-F5344CB8AC3E}">
        <p14:creationId xmlns:p14="http://schemas.microsoft.com/office/powerpoint/2010/main" val="286344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8332-B2BC-1E30-3444-11B251D7C1F8}"/>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676E93BD-427E-F126-F5D3-BAC585986033}"/>
              </a:ext>
            </a:extLst>
          </p:cNvPr>
          <p:cNvPicPr>
            <a:picLocks noChangeAspect="1"/>
          </p:cNvPicPr>
          <p:nvPr/>
        </p:nvPicPr>
        <p:blipFill>
          <a:blip r:embed="rId2" cstate="print">
            <a:extLst>
              <a:ext uri="{28A0092B-C50C-407E-A947-70E740481C1C}">
                <a14:useLocalDpi xmlns:a14="http://schemas.microsoft.com/office/drawing/2010/main" val="0"/>
              </a:ext>
            </a:extLst>
          </a:blip>
          <a:srcRect b="14531"/>
          <a:stretch>
            <a:fillRect/>
          </a:stretch>
        </p:blipFill>
        <p:spPr>
          <a:xfrm>
            <a:off x="0" y="-133350"/>
            <a:ext cx="18288000" cy="10420350"/>
          </a:xfrm>
          <a:prstGeom prst="rect">
            <a:avLst/>
          </a:prstGeom>
        </p:spPr>
      </p:pic>
      <p:grpSp>
        <p:nvGrpSpPr>
          <p:cNvPr id="2" name="Group 2">
            <a:extLst>
              <a:ext uri="{FF2B5EF4-FFF2-40B4-BE49-F238E27FC236}">
                <a16:creationId xmlns:a16="http://schemas.microsoft.com/office/drawing/2014/main" id="{2A5BE161-CB21-8A3A-D534-C789B8E755A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A6A49E1B-3B81-E0CE-E5E9-04322DC76B1D}"/>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BC27CE9D-26BC-BCA4-91E0-E200F861150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A1ED0DF7-E98A-255A-5CFC-732505347236}"/>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451586A8-7E6D-597A-7EFE-BFADFFD72203}"/>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chemeClr val="bg1"/>
                </a:solidFill>
                <a:latin typeface="Noto Sans JP Bold" panose="020B0200000000000000" charset="-128"/>
                <a:ea typeface="Noto Sans JP Bold" panose="020B0200000000000000" charset="-128"/>
                <a:cs typeface="Now"/>
                <a:sym typeface="Now"/>
              </a:rPr>
              <a:t>感想謝礼</a:t>
            </a:r>
          </a:p>
        </p:txBody>
      </p:sp>
      <p:sp>
        <p:nvSpPr>
          <p:cNvPr id="10" name="TextBox 17">
            <a:extLst>
              <a:ext uri="{FF2B5EF4-FFF2-40B4-BE49-F238E27FC236}">
                <a16:creationId xmlns:a16="http://schemas.microsoft.com/office/drawing/2014/main" id="{C72C36BD-191F-CCD9-6A9F-72E22C007248}"/>
              </a:ext>
            </a:extLst>
          </p:cNvPr>
          <p:cNvSpPr txBox="1"/>
          <p:nvPr/>
        </p:nvSpPr>
        <p:spPr>
          <a:xfrm>
            <a:off x="1562100" y="1591162"/>
            <a:ext cx="8496300"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見えない人とのメールやり取りが多かった</a:t>
            </a:r>
            <a:endParaRPr lang="en-US" sz="3200" b="1" dirty="0">
              <a:solidFill>
                <a:schemeClr val="bg1"/>
              </a:solidFill>
              <a:latin typeface="Noto Sans JP Bold"/>
              <a:ea typeface="Noto Sans JP Bold"/>
              <a:cs typeface="Noto Sans JP Bold"/>
              <a:sym typeface="Noto Sans JP Bold"/>
            </a:endParaRPr>
          </a:p>
        </p:txBody>
      </p:sp>
      <p:sp>
        <p:nvSpPr>
          <p:cNvPr id="11" name="Freeform 7">
            <a:extLst>
              <a:ext uri="{FF2B5EF4-FFF2-40B4-BE49-F238E27FC236}">
                <a16:creationId xmlns:a16="http://schemas.microsoft.com/office/drawing/2014/main" id="{6964D599-4E18-54A8-715C-A67AB4246692}"/>
              </a:ext>
            </a:extLst>
          </p:cNvPr>
          <p:cNvSpPr/>
          <p:nvPr/>
        </p:nvSpPr>
        <p:spPr>
          <a:xfrm>
            <a:off x="687280" y="145277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7">
            <a:extLst>
              <a:ext uri="{FF2B5EF4-FFF2-40B4-BE49-F238E27FC236}">
                <a16:creationId xmlns:a16="http://schemas.microsoft.com/office/drawing/2014/main" id="{4780E697-8582-45E1-8068-F33E29CFECDA}"/>
              </a:ext>
            </a:extLst>
          </p:cNvPr>
          <p:cNvSpPr txBox="1"/>
          <p:nvPr/>
        </p:nvSpPr>
        <p:spPr>
          <a:xfrm>
            <a:off x="1480774" y="2400300"/>
            <a:ext cx="9187226" cy="861774"/>
          </a:xfrm>
          <a:prstGeom prst="rect">
            <a:avLst/>
          </a:prstGeom>
        </p:spPr>
        <p:txBody>
          <a:bodyPr wrap="square" lIns="0" tIns="0" rIns="0" bIns="0" rtlCol="0" anchor="t">
            <a:spAutoFit/>
          </a:bodyPr>
          <a:lstStyle/>
          <a:p>
            <a:r>
              <a:rPr lang="ja-JP" altLang="en-US" sz="2800" b="1" dirty="0">
                <a:solidFill>
                  <a:schemeClr val="bg1">
                    <a:lumMod val="95000"/>
                  </a:schemeClr>
                </a:solidFill>
                <a:latin typeface="Noto Sans JP Bold"/>
                <a:ea typeface="Noto Sans JP Bold"/>
                <a:cs typeface="Noto Sans JP Bold"/>
                <a:sym typeface="Noto Sans JP Bold"/>
              </a:rPr>
              <a:t>前職</a:t>
            </a:r>
            <a:r>
              <a:rPr lang="en-US" altLang="ja-JP" sz="2800" b="1" dirty="0">
                <a:solidFill>
                  <a:schemeClr val="bg1">
                    <a:lumMod val="95000"/>
                  </a:schemeClr>
                </a:solidFill>
                <a:latin typeface="Noto Sans JP Bold"/>
                <a:ea typeface="Noto Sans JP Bold"/>
                <a:cs typeface="Noto Sans JP Bold"/>
                <a:sym typeface="Noto Sans JP Bold"/>
              </a:rPr>
              <a:t>(</a:t>
            </a:r>
            <a:r>
              <a:rPr lang="ja-JP" altLang="en-US" sz="2800" b="1" dirty="0">
                <a:solidFill>
                  <a:schemeClr val="bg1">
                    <a:lumMod val="95000"/>
                  </a:schemeClr>
                </a:solidFill>
                <a:latin typeface="Noto Sans JP Bold"/>
                <a:ea typeface="Noto Sans JP Bold"/>
                <a:cs typeface="Noto Sans JP Bold"/>
                <a:sym typeface="Noto Sans JP Bold"/>
              </a:rPr>
              <a:t>宇都宮工場</a:t>
            </a:r>
            <a:r>
              <a:rPr lang="en-US" altLang="ja-JP" sz="2800" b="1" dirty="0">
                <a:solidFill>
                  <a:schemeClr val="bg1">
                    <a:lumMod val="95000"/>
                  </a:schemeClr>
                </a:solidFill>
                <a:latin typeface="Noto Sans JP Bold"/>
                <a:ea typeface="Noto Sans JP Bold"/>
                <a:cs typeface="Noto Sans JP Bold"/>
                <a:sym typeface="Noto Sans JP Bold"/>
              </a:rPr>
              <a:t>)</a:t>
            </a:r>
            <a:r>
              <a:rPr lang="ja-JP" altLang="en-US" sz="2800" b="1" dirty="0">
                <a:solidFill>
                  <a:schemeClr val="bg1">
                    <a:lumMod val="95000"/>
                  </a:schemeClr>
                </a:solidFill>
                <a:latin typeface="Noto Sans JP Bold"/>
                <a:ea typeface="Noto Sans JP Bold"/>
                <a:cs typeface="Noto Sans JP Bold"/>
                <a:sym typeface="Noto Sans JP Bold"/>
              </a:rPr>
              <a:t>と比べ、対面でのやり取りが少なく、</a:t>
            </a:r>
            <a:endParaRPr lang="en-US" altLang="ja-JP" sz="2800" b="1" dirty="0">
              <a:solidFill>
                <a:schemeClr val="bg1">
                  <a:lumMod val="95000"/>
                </a:schemeClr>
              </a:solidFill>
              <a:latin typeface="Noto Sans JP Bold"/>
              <a:ea typeface="Noto Sans JP Bold"/>
              <a:cs typeface="Noto Sans JP Bold"/>
              <a:sym typeface="Noto Sans JP Bold"/>
            </a:endParaRPr>
          </a:p>
          <a:p>
            <a:r>
              <a:rPr lang="ja-JP" altLang="en-US" sz="2800" b="1" dirty="0">
                <a:solidFill>
                  <a:schemeClr val="bg1">
                    <a:lumMod val="95000"/>
                  </a:schemeClr>
                </a:solidFill>
                <a:latin typeface="Noto Sans JP Bold"/>
                <a:ea typeface="Noto Sans JP Bold"/>
                <a:cs typeface="Noto Sans JP Bold"/>
                <a:sym typeface="Noto Sans JP Bold"/>
              </a:rPr>
              <a:t>責任感を持つことが難しかった</a:t>
            </a:r>
            <a:endParaRPr lang="en-US" altLang="ja-JP" sz="2800" b="1" dirty="0">
              <a:solidFill>
                <a:schemeClr val="bg1">
                  <a:lumMod val="95000"/>
                </a:schemeClr>
              </a:solidFill>
              <a:latin typeface="Noto Sans JP Bold"/>
              <a:ea typeface="Noto Sans JP Bold"/>
              <a:cs typeface="Noto Sans JP Bold"/>
              <a:sym typeface="Noto Sans JP Bold"/>
            </a:endParaRPr>
          </a:p>
        </p:txBody>
      </p:sp>
      <p:sp>
        <p:nvSpPr>
          <p:cNvPr id="34" name="TextBox 17">
            <a:extLst>
              <a:ext uri="{FF2B5EF4-FFF2-40B4-BE49-F238E27FC236}">
                <a16:creationId xmlns:a16="http://schemas.microsoft.com/office/drawing/2014/main" id="{0EAAE12C-1E8E-B617-598D-CA1455DF48C4}"/>
              </a:ext>
            </a:extLst>
          </p:cNvPr>
          <p:cNvSpPr txBox="1"/>
          <p:nvPr/>
        </p:nvSpPr>
        <p:spPr>
          <a:xfrm>
            <a:off x="1562100" y="3834086"/>
            <a:ext cx="10782300"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業務知識の滑落</a:t>
            </a:r>
            <a:endParaRPr lang="en-US" sz="3200" b="1" dirty="0">
              <a:solidFill>
                <a:schemeClr val="bg1"/>
              </a:solidFill>
              <a:latin typeface="Noto Sans JP Bold"/>
              <a:ea typeface="Noto Sans JP Bold"/>
              <a:cs typeface="Noto Sans JP Bold"/>
              <a:sym typeface="Noto Sans JP Bold"/>
            </a:endParaRPr>
          </a:p>
        </p:txBody>
      </p:sp>
      <p:sp>
        <p:nvSpPr>
          <p:cNvPr id="35" name="Freeform 7">
            <a:extLst>
              <a:ext uri="{FF2B5EF4-FFF2-40B4-BE49-F238E27FC236}">
                <a16:creationId xmlns:a16="http://schemas.microsoft.com/office/drawing/2014/main" id="{ECD0FC02-248E-06DB-E605-763D7705B57B}"/>
              </a:ext>
            </a:extLst>
          </p:cNvPr>
          <p:cNvSpPr/>
          <p:nvPr/>
        </p:nvSpPr>
        <p:spPr>
          <a:xfrm>
            <a:off x="687280" y="3695700"/>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TextBox 17">
            <a:extLst>
              <a:ext uri="{FF2B5EF4-FFF2-40B4-BE49-F238E27FC236}">
                <a16:creationId xmlns:a16="http://schemas.microsoft.com/office/drawing/2014/main" id="{7296C281-3950-FA08-49FA-F8DBD46CE6BE}"/>
              </a:ext>
            </a:extLst>
          </p:cNvPr>
          <p:cNvSpPr txBox="1"/>
          <p:nvPr/>
        </p:nvSpPr>
        <p:spPr>
          <a:xfrm>
            <a:off x="1480774" y="4643224"/>
            <a:ext cx="12463826" cy="861774"/>
          </a:xfrm>
          <a:prstGeom prst="rect">
            <a:avLst/>
          </a:prstGeom>
        </p:spPr>
        <p:txBody>
          <a:bodyPr wrap="square" lIns="0" tIns="0" rIns="0" bIns="0" rtlCol="0" anchor="t">
            <a:spAutoFit/>
          </a:bodyPr>
          <a:lstStyle/>
          <a:p>
            <a:r>
              <a:rPr lang="ja-JP" altLang="en-US" sz="2800" b="1" dirty="0">
                <a:solidFill>
                  <a:schemeClr val="bg1"/>
                </a:solidFill>
                <a:latin typeface="Noto Sans JP Bold"/>
                <a:ea typeface="Noto Sans JP Bold"/>
                <a:cs typeface="Noto Sans JP Bold"/>
                <a:sym typeface="Noto Sans JP Bold"/>
              </a:rPr>
              <a:t>管理部門で仕事をする上で、実務</a:t>
            </a:r>
            <a:r>
              <a:rPr lang="en-US" altLang="ja-JP" sz="2800" b="1" dirty="0">
                <a:solidFill>
                  <a:schemeClr val="bg1"/>
                </a:solidFill>
                <a:latin typeface="Noto Sans JP Bold"/>
                <a:ea typeface="Noto Sans JP Bold"/>
                <a:cs typeface="Noto Sans JP Bold"/>
                <a:sym typeface="Noto Sans JP Bold"/>
              </a:rPr>
              <a:t>(</a:t>
            </a:r>
            <a:r>
              <a:rPr lang="ja-JP" altLang="en-US" sz="2800" b="1" dirty="0">
                <a:solidFill>
                  <a:schemeClr val="bg1"/>
                </a:solidFill>
                <a:latin typeface="Noto Sans JP Bold"/>
                <a:ea typeface="Noto Sans JP Bold"/>
                <a:cs typeface="Noto Sans JP Bold"/>
                <a:sym typeface="Noto Sans JP Bold"/>
              </a:rPr>
              <a:t>配車・書類作成</a:t>
            </a:r>
            <a:r>
              <a:rPr lang="en-US" altLang="ja-JP" sz="2800" b="1" dirty="0">
                <a:solidFill>
                  <a:schemeClr val="bg1"/>
                </a:solidFill>
                <a:latin typeface="Noto Sans JP Bold"/>
                <a:ea typeface="Noto Sans JP Bold"/>
                <a:cs typeface="Noto Sans JP Bold"/>
                <a:sym typeface="Noto Sans JP Bold"/>
              </a:rPr>
              <a:t>)</a:t>
            </a:r>
            <a:r>
              <a:rPr lang="ja-JP" altLang="en-US" sz="2800" b="1" dirty="0">
                <a:solidFill>
                  <a:schemeClr val="bg1"/>
                </a:solidFill>
                <a:latin typeface="Noto Sans JP Bold"/>
                <a:ea typeface="Noto Sans JP Bold"/>
                <a:cs typeface="Noto Sans JP Bold"/>
                <a:sym typeface="Noto Sans JP Bold"/>
              </a:rPr>
              <a:t>の知識が抜けていることで</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円滑に業務を進めることが出来なかった部分はあると感じている</a:t>
            </a:r>
            <a:endParaRPr lang="en-US" altLang="ja-JP" sz="2800" b="1" dirty="0">
              <a:solidFill>
                <a:schemeClr val="bg1"/>
              </a:solidFill>
              <a:latin typeface="Noto Sans JP Bold"/>
              <a:ea typeface="Noto Sans JP Bold"/>
              <a:cs typeface="Noto Sans JP Bold"/>
              <a:sym typeface="Noto Sans JP Bold"/>
            </a:endParaRPr>
          </a:p>
        </p:txBody>
      </p:sp>
      <p:sp>
        <p:nvSpPr>
          <p:cNvPr id="8" name="TextBox 17">
            <a:extLst>
              <a:ext uri="{FF2B5EF4-FFF2-40B4-BE49-F238E27FC236}">
                <a16:creationId xmlns:a16="http://schemas.microsoft.com/office/drawing/2014/main" id="{42BA7883-DC96-DAB8-6834-24934F4C3DF3}"/>
              </a:ext>
            </a:extLst>
          </p:cNvPr>
          <p:cNvSpPr txBox="1"/>
          <p:nvPr/>
        </p:nvSpPr>
        <p:spPr>
          <a:xfrm>
            <a:off x="13561037" y="9682811"/>
            <a:ext cx="4746013" cy="430887"/>
          </a:xfrm>
          <a:prstGeom prst="rect">
            <a:avLst/>
          </a:prstGeom>
        </p:spPr>
        <p:txBody>
          <a:bodyPr wrap="square" lIns="0" tIns="0" rIns="0" bIns="0" rtlCol="0" anchor="t">
            <a:spAutoFit/>
          </a:bodyPr>
          <a:lstStyle/>
          <a:p>
            <a:r>
              <a:rPr lang="ja-JP" altLang="en-US" sz="2800" b="1" dirty="0">
                <a:solidFill>
                  <a:schemeClr val="bg1">
                    <a:lumMod val="65000"/>
                  </a:schemeClr>
                </a:solidFill>
                <a:latin typeface="Noto Sans JP Bold"/>
                <a:ea typeface="Noto Sans JP Bold"/>
                <a:cs typeface="Noto Sans JP Bold"/>
                <a:sym typeface="Noto Sans JP Bold"/>
              </a:rPr>
              <a:t>📍</a:t>
            </a:r>
            <a:r>
              <a:rPr lang="en-US" altLang="ja-JP" sz="2800" b="1" dirty="0">
                <a:solidFill>
                  <a:schemeClr val="bg1">
                    <a:lumMod val="65000"/>
                  </a:schemeClr>
                </a:solidFill>
                <a:latin typeface="Noto Sans JP Bold"/>
                <a:ea typeface="Noto Sans JP Bold"/>
                <a:cs typeface="Noto Sans JP Bold"/>
                <a:sym typeface="Noto Sans JP Bold"/>
              </a:rPr>
              <a:t>Singapore, Ritz Carlton</a:t>
            </a:r>
          </a:p>
        </p:txBody>
      </p:sp>
      <p:sp>
        <p:nvSpPr>
          <p:cNvPr id="14" name="TextBox 17">
            <a:extLst>
              <a:ext uri="{FF2B5EF4-FFF2-40B4-BE49-F238E27FC236}">
                <a16:creationId xmlns:a16="http://schemas.microsoft.com/office/drawing/2014/main" id="{4AF517C0-4A25-B4E8-9421-8A1C765B282F}"/>
              </a:ext>
            </a:extLst>
          </p:cNvPr>
          <p:cNvSpPr txBox="1"/>
          <p:nvPr/>
        </p:nvSpPr>
        <p:spPr>
          <a:xfrm>
            <a:off x="1562100" y="6218526"/>
            <a:ext cx="10782300"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ありがとうございました</a:t>
            </a:r>
            <a:endParaRPr lang="en-US" sz="3200" b="1" dirty="0">
              <a:solidFill>
                <a:schemeClr val="bg1"/>
              </a:solidFill>
              <a:latin typeface="Noto Sans JP Bold"/>
              <a:ea typeface="Noto Sans JP Bold"/>
              <a:cs typeface="Noto Sans JP Bold"/>
              <a:sym typeface="Noto Sans JP Bold"/>
            </a:endParaRPr>
          </a:p>
        </p:txBody>
      </p:sp>
      <p:sp>
        <p:nvSpPr>
          <p:cNvPr id="15" name="Freeform 7">
            <a:extLst>
              <a:ext uri="{FF2B5EF4-FFF2-40B4-BE49-F238E27FC236}">
                <a16:creationId xmlns:a16="http://schemas.microsoft.com/office/drawing/2014/main" id="{BA9ADAF1-97E4-0E21-A06F-5D7279668328}"/>
              </a:ext>
            </a:extLst>
          </p:cNvPr>
          <p:cNvSpPr/>
          <p:nvPr/>
        </p:nvSpPr>
        <p:spPr>
          <a:xfrm>
            <a:off x="687280" y="6080140"/>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7">
            <a:extLst>
              <a:ext uri="{FF2B5EF4-FFF2-40B4-BE49-F238E27FC236}">
                <a16:creationId xmlns:a16="http://schemas.microsoft.com/office/drawing/2014/main" id="{FF36D9B2-2A41-B1EF-351C-5C276C88BFEE}"/>
              </a:ext>
            </a:extLst>
          </p:cNvPr>
          <p:cNvSpPr txBox="1"/>
          <p:nvPr/>
        </p:nvSpPr>
        <p:spPr>
          <a:xfrm>
            <a:off x="1480774" y="7027664"/>
            <a:ext cx="16502426" cy="2154436"/>
          </a:xfrm>
          <a:prstGeom prst="rect">
            <a:avLst/>
          </a:prstGeom>
        </p:spPr>
        <p:txBody>
          <a:bodyPr wrap="square" lIns="0" tIns="0" rIns="0" bIns="0" rtlCol="0" anchor="t">
            <a:spAutoFit/>
          </a:bodyPr>
          <a:lstStyle/>
          <a:p>
            <a:r>
              <a:rPr lang="ja-JP" altLang="en-US" sz="2800" b="1" dirty="0">
                <a:solidFill>
                  <a:schemeClr val="bg1"/>
                </a:solidFill>
                <a:latin typeface="Noto Sans JP Bold"/>
                <a:ea typeface="Noto Sans JP Bold"/>
                <a:cs typeface="Noto Sans JP Bold"/>
                <a:sym typeface="Noto Sans JP Bold"/>
              </a:rPr>
              <a:t>ロジスティクス部門という自分にとって未知の分野で業務に取り組む中で</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基盤となる最適輸送サービス獲得・運賃交渉のプロセスを学ぶ貴重な経験をさせていただきました</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今回の異動を将来のキャリアを見据えての成長機会と捉え、</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目標である将来の海外赴任にも向け知識を身に着けていきます。</a:t>
            </a:r>
            <a:endParaRPr lang="en-US" altLang="ja-JP" sz="2800" b="1" dirty="0">
              <a:solidFill>
                <a:schemeClr val="bg1"/>
              </a:solidFill>
              <a:latin typeface="Noto Sans JP Bold"/>
              <a:ea typeface="Noto Sans JP Bold"/>
              <a:cs typeface="Noto Sans JP Bold"/>
              <a:sym typeface="Noto Sans JP Bold"/>
            </a:endParaRPr>
          </a:p>
          <a:p>
            <a:r>
              <a:rPr lang="ja-JP" altLang="en-US" sz="2800" b="1" dirty="0">
                <a:solidFill>
                  <a:schemeClr val="bg1"/>
                </a:solidFill>
                <a:latin typeface="Noto Sans JP Bold"/>
                <a:ea typeface="Noto Sans JP Bold"/>
                <a:cs typeface="Noto Sans JP Bold"/>
                <a:sym typeface="Noto Sans JP Bold"/>
              </a:rPr>
              <a:t>会社の損益向上を通しての社会への還元はこれまで通り常に意識していきます。</a:t>
            </a:r>
            <a:endParaRPr lang="en-US" altLang="ja-JP" sz="2800" b="1" dirty="0">
              <a:solidFill>
                <a:schemeClr val="bg1"/>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962003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843</Words>
  <Application>Microsoft Office PowerPoint</Application>
  <PresentationFormat>ユーザー設定</PresentationFormat>
  <Paragraphs>123</Paragraphs>
  <Slides>9</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Arial</vt:lpstr>
      <vt:lpstr>Noto Sans JP</vt:lpstr>
      <vt:lpstr>Calibri</vt:lpstr>
      <vt:lpstr>游ゴシック</vt:lpstr>
      <vt:lpstr>Noto Sans JP 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dc:title>
  <dc:creator>山下将平</dc:creator>
  <cp:lastModifiedBy>将平 山下</cp:lastModifiedBy>
  <cp:revision>13</cp:revision>
  <dcterms:created xsi:type="dcterms:W3CDTF">2006-08-16T00:00:00Z</dcterms:created>
  <dcterms:modified xsi:type="dcterms:W3CDTF">2025-06-29T12:55:03Z</dcterms:modified>
  <dc:identifier>DAGYqtt70fk</dc:identifier>
</cp:coreProperties>
</file>